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Gilroy" panose="020B0604020202020204" charset="0"/>
      <p:regular r:id="rId24"/>
    </p:embeddedFont>
    <p:embeddedFont>
      <p:font typeface="Montserrat" panose="00000500000000000000" pitchFamily="2" charset="0"/>
      <p:regular r:id="rId25"/>
    </p:embeddedFont>
    <p:embeddedFont>
      <p:font typeface="Montserrat Bold" panose="00000800000000000000" charset="0"/>
      <p:regular r:id="rId26"/>
    </p:embeddedFont>
    <p:embeddedFont>
      <p:font typeface="Montserrat Italics" panose="020B0604020202020204" charset="0"/>
      <p:regular r:id="rId27"/>
    </p:embeddedFont>
    <p:embeddedFont>
      <p:font typeface="Open Sans" panose="020B0606030504020204" pitchFamily="3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2567164" y="2778793"/>
            <a:ext cx="13153671" cy="39456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grpSp>
        <p:nvGrpSpPr>
          <p:cNvPr id="4" name="Group 4"/>
          <p:cNvGrpSpPr/>
          <p:nvPr/>
        </p:nvGrpSpPr>
        <p:grpSpPr>
          <a:xfrm>
            <a:off x="1028700" y="1991350"/>
            <a:ext cx="12330293" cy="1180420"/>
            <a:chOff x="0" y="0"/>
            <a:chExt cx="3247484" cy="310893"/>
          </a:xfrm>
        </p:grpSpPr>
        <p:sp>
          <p:nvSpPr>
            <p:cNvPr id="5" name="Freeform 5"/>
            <p:cNvSpPr/>
            <p:nvPr/>
          </p:nvSpPr>
          <p:spPr>
            <a:xfrm>
              <a:off x="0" y="0"/>
              <a:ext cx="3247485" cy="310893"/>
            </a:xfrm>
            <a:custGeom>
              <a:avLst/>
              <a:gdLst/>
              <a:ahLst/>
              <a:cxnLst/>
              <a:rect l="l" t="t" r="r" b="b"/>
              <a:pathLst>
                <a:path w="3247485" h="310893">
                  <a:moveTo>
                    <a:pt x="0" y="0"/>
                  </a:moveTo>
                  <a:lnTo>
                    <a:pt x="3247485" y="0"/>
                  </a:lnTo>
                  <a:lnTo>
                    <a:pt x="3247485" y="310893"/>
                  </a:lnTo>
                  <a:lnTo>
                    <a:pt x="0" y="310893"/>
                  </a:lnTo>
                  <a:close/>
                </a:path>
              </a:pathLst>
            </a:custGeom>
            <a:solidFill>
              <a:srgbClr val="000000"/>
            </a:solidFill>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02849" y="5379042"/>
            <a:ext cx="2975854" cy="2975854"/>
          </a:xfrm>
          <a:prstGeom prst="rect">
            <a:avLst/>
          </a:prstGeom>
        </p:spPr>
      </p:pic>
      <p:sp>
        <p:nvSpPr>
          <p:cNvPr id="8" name="TextBox 8"/>
          <p:cNvSpPr txBox="1"/>
          <p:nvPr/>
        </p:nvSpPr>
        <p:spPr>
          <a:xfrm>
            <a:off x="1028700" y="4182351"/>
            <a:ext cx="7378200" cy="4452214"/>
          </a:xfrm>
          <a:prstGeom prst="rect">
            <a:avLst/>
          </a:prstGeom>
        </p:spPr>
        <p:txBody>
          <a:bodyPr lIns="0" tIns="0" rIns="0" bIns="0" rtlCol="0" anchor="t">
            <a:spAutoFit/>
          </a:bodyPr>
          <a:lstStyle/>
          <a:p>
            <a:pPr marL="416242" lvl="1" indent="-208121" algn="l">
              <a:lnSpc>
                <a:spcPts val="2953"/>
              </a:lnSpc>
              <a:buFont typeface="Arial"/>
              <a:buChar char="•"/>
            </a:pPr>
            <a:r>
              <a:rPr lang="en-US" sz="2299" spc="34">
                <a:solidFill>
                  <a:srgbClr val="000000"/>
                </a:solidFill>
                <a:latin typeface="Montserrat"/>
              </a:rPr>
              <a:t>Asking customers in a one-to-one situation if they have understood the information provided and if they have any questions – must be documented.</a:t>
            </a:r>
          </a:p>
          <a:p>
            <a:pPr marL="416242" lvl="1" indent="-208121" algn="l">
              <a:lnSpc>
                <a:spcPts val="2953"/>
              </a:lnSpc>
            </a:pPr>
            <a:r>
              <a:rPr lang="en-US" sz="2299" spc="34">
                <a:solidFill>
                  <a:srgbClr val="000000"/>
                </a:solidFill>
                <a:latin typeface="Montserrat"/>
              </a:rPr>
              <a:t> </a:t>
            </a:r>
          </a:p>
          <a:p>
            <a:pPr marL="416242" lvl="1" indent="-208121" algn="l">
              <a:lnSpc>
                <a:spcPts val="2953"/>
              </a:lnSpc>
              <a:buFont typeface="Arial"/>
              <a:buChar char="•"/>
            </a:pPr>
            <a:r>
              <a:rPr lang="en-US" sz="2299" spc="34">
                <a:solidFill>
                  <a:srgbClr val="000000"/>
                </a:solidFill>
                <a:latin typeface="Montserrat"/>
              </a:rPr>
              <a:t>Where there is a lower response rate than expected or a different response rate than expected following a communication this would suggest that the communication has not been understood.</a:t>
            </a:r>
          </a:p>
          <a:p>
            <a:pPr marL="416242" lvl="1" indent="-208121" algn="l">
              <a:lnSpc>
                <a:spcPts val="2953"/>
              </a:lnSpc>
            </a:pPr>
            <a:r>
              <a:rPr lang="en-US" sz="2299" spc="34">
                <a:solidFill>
                  <a:srgbClr val="000000"/>
                </a:solidFill>
                <a:latin typeface="Montserrat"/>
              </a:rPr>
              <a:t> </a:t>
            </a:r>
          </a:p>
          <a:p>
            <a:pPr algn="l">
              <a:lnSpc>
                <a:spcPts val="2953"/>
              </a:lnSpc>
            </a:pPr>
            <a:endParaRPr lang="en-US" sz="2299" spc="34">
              <a:solidFill>
                <a:srgbClr val="000000"/>
              </a:solidFill>
              <a:latin typeface="Montserrat"/>
            </a:endParaRPr>
          </a:p>
        </p:txBody>
      </p:sp>
      <p:sp>
        <p:nvSpPr>
          <p:cNvPr id="9" name="TextBox 9"/>
          <p:cNvSpPr txBox="1"/>
          <p:nvPr/>
        </p:nvSpPr>
        <p:spPr>
          <a:xfrm>
            <a:off x="9313749" y="4182351"/>
            <a:ext cx="7378200" cy="737464"/>
          </a:xfrm>
          <a:prstGeom prst="rect">
            <a:avLst/>
          </a:prstGeom>
        </p:spPr>
        <p:txBody>
          <a:bodyPr lIns="0" tIns="0" rIns="0" bIns="0" rtlCol="0" anchor="t">
            <a:spAutoFit/>
          </a:bodyPr>
          <a:lstStyle/>
          <a:p>
            <a:pPr marL="416242" lvl="1" indent="-208121" algn="l">
              <a:lnSpc>
                <a:spcPts val="2953"/>
              </a:lnSpc>
              <a:buFont typeface="Arial"/>
              <a:buChar char="•"/>
            </a:pPr>
            <a:r>
              <a:rPr lang="en-US" sz="2299" spc="34">
                <a:solidFill>
                  <a:srgbClr val="000000"/>
                </a:solidFill>
                <a:latin typeface="Montserrat"/>
              </a:rPr>
              <a:t>Has the communication been reviewed in line with the communication checklist.</a:t>
            </a:r>
          </a:p>
        </p:txBody>
      </p:sp>
      <p:sp>
        <p:nvSpPr>
          <p:cNvPr id="10" name="TextBox 10"/>
          <p:cNvSpPr txBox="1"/>
          <p:nvPr/>
        </p:nvSpPr>
        <p:spPr>
          <a:xfrm>
            <a:off x="1596719" y="2324105"/>
            <a:ext cx="11956492"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Testing understanding and evidencing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grpSp>
        <p:nvGrpSpPr>
          <p:cNvPr id="4" name="Group 4"/>
          <p:cNvGrpSpPr/>
          <p:nvPr/>
        </p:nvGrpSpPr>
        <p:grpSpPr>
          <a:xfrm>
            <a:off x="1028700" y="1991350"/>
            <a:ext cx="14285811" cy="1180420"/>
            <a:chOff x="0" y="0"/>
            <a:chExt cx="3762518" cy="310893"/>
          </a:xfrm>
        </p:grpSpPr>
        <p:sp>
          <p:nvSpPr>
            <p:cNvPr id="5" name="Freeform 5"/>
            <p:cNvSpPr/>
            <p:nvPr/>
          </p:nvSpPr>
          <p:spPr>
            <a:xfrm>
              <a:off x="0" y="0"/>
              <a:ext cx="3762518" cy="310893"/>
            </a:xfrm>
            <a:custGeom>
              <a:avLst/>
              <a:gdLst/>
              <a:ahLst/>
              <a:cxnLst/>
              <a:rect l="l" t="t" r="r" b="b"/>
              <a:pathLst>
                <a:path w="3762518" h="310893">
                  <a:moveTo>
                    <a:pt x="0" y="0"/>
                  </a:moveTo>
                  <a:lnTo>
                    <a:pt x="3762518" y="0"/>
                  </a:lnTo>
                  <a:lnTo>
                    <a:pt x="3762518" y="310893"/>
                  </a:lnTo>
                  <a:lnTo>
                    <a:pt x="0" y="310893"/>
                  </a:lnTo>
                  <a:close/>
                </a:path>
              </a:pathLst>
            </a:custGeom>
            <a:solidFill>
              <a:srgbClr val="000000"/>
            </a:solidFill>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7" name="TextBox 7"/>
          <p:cNvSpPr txBox="1"/>
          <p:nvPr/>
        </p:nvSpPr>
        <p:spPr>
          <a:xfrm>
            <a:off x="1596719" y="1998776"/>
            <a:ext cx="15350019" cy="936970"/>
          </a:xfrm>
          <a:prstGeom prst="rect">
            <a:avLst/>
          </a:prstGeom>
        </p:spPr>
        <p:txBody>
          <a:bodyPr lIns="0" tIns="0" rIns="0" bIns="0" rtlCol="0" anchor="t">
            <a:spAutoFit/>
          </a:bodyPr>
          <a:lstStyle/>
          <a:p>
            <a:pPr algn="l">
              <a:lnSpc>
                <a:spcPts val="7951"/>
              </a:lnSpc>
            </a:pPr>
            <a:r>
              <a:rPr lang="en-US" sz="4650" spc="68">
                <a:solidFill>
                  <a:srgbClr val="FFFFFF"/>
                </a:solidFill>
                <a:latin typeface="Gilroy"/>
              </a:rPr>
              <a:t>Do all communications need to be tested?</a:t>
            </a:r>
          </a:p>
        </p:txBody>
      </p:sp>
      <p:sp>
        <p:nvSpPr>
          <p:cNvPr id="8" name="TextBox 8"/>
          <p:cNvSpPr txBox="1"/>
          <p:nvPr/>
        </p:nvSpPr>
        <p:spPr>
          <a:xfrm>
            <a:off x="1028700" y="4667196"/>
            <a:ext cx="12300398" cy="3245840"/>
          </a:xfrm>
          <a:prstGeom prst="rect">
            <a:avLst/>
          </a:prstGeom>
        </p:spPr>
        <p:txBody>
          <a:bodyPr lIns="0" tIns="0" rIns="0" bIns="0" rtlCol="0" anchor="t">
            <a:spAutoFit/>
          </a:bodyPr>
          <a:lstStyle/>
          <a:p>
            <a:pPr algn="l">
              <a:lnSpc>
                <a:spcPts val="2621"/>
              </a:lnSpc>
            </a:pPr>
            <a:r>
              <a:rPr lang="en-US" sz="2299" spc="2">
                <a:solidFill>
                  <a:srgbClr val="FF6A14"/>
                </a:solidFill>
                <a:latin typeface="Montserrat"/>
              </a:rPr>
              <a:t>When considering if testing is required consider: - </a:t>
            </a:r>
          </a:p>
          <a:p>
            <a:pPr algn="l">
              <a:lnSpc>
                <a:spcPts val="2621"/>
              </a:lnSpc>
            </a:pPr>
            <a:endParaRPr lang="en-US" sz="2299" spc="2">
              <a:solidFill>
                <a:srgbClr val="FF6A14"/>
              </a:solidFill>
              <a:latin typeface="Montserrat"/>
            </a:endParaRPr>
          </a:p>
          <a:p>
            <a:pPr marL="416242" lvl="1" indent="-208121" algn="l">
              <a:lnSpc>
                <a:spcPts val="2621"/>
              </a:lnSpc>
              <a:buFont typeface="Arial"/>
              <a:buChar char="•"/>
            </a:pPr>
            <a:r>
              <a:rPr lang="en-US" sz="2299" spc="2">
                <a:solidFill>
                  <a:srgbClr val="212121"/>
                </a:solidFill>
                <a:latin typeface="Montserrat"/>
              </a:rPr>
              <a:t>The purpose of the communication</a:t>
            </a:r>
          </a:p>
          <a:p>
            <a:pPr marL="416242" lvl="1" indent="-208121" algn="l">
              <a:lnSpc>
                <a:spcPts val="2621"/>
              </a:lnSpc>
              <a:buFont typeface="Arial"/>
              <a:buChar char="•"/>
            </a:pPr>
            <a:r>
              <a:rPr lang="en-US" sz="2299" spc="2">
                <a:solidFill>
                  <a:srgbClr val="212121"/>
                </a:solidFill>
                <a:latin typeface="Montserrat"/>
              </a:rPr>
              <a:t>The context of the communication, its timing and its frequency</a:t>
            </a:r>
          </a:p>
          <a:p>
            <a:pPr marL="416242" lvl="1" indent="-208121" algn="l">
              <a:lnSpc>
                <a:spcPts val="2621"/>
              </a:lnSpc>
              <a:buFont typeface="Arial"/>
              <a:buChar char="•"/>
            </a:pPr>
            <a:r>
              <a:rPr lang="en-US" sz="2299" spc="2">
                <a:solidFill>
                  <a:srgbClr val="212121"/>
                </a:solidFill>
                <a:latin typeface="Montserrat"/>
              </a:rPr>
              <a:t>The information needs and vulnerabilities of the intended recipients</a:t>
            </a:r>
          </a:p>
          <a:p>
            <a:pPr marL="416242" lvl="1" indent="-208121" algn="l">
              <a:lnSpc>
                <a:spcPts val="2621"/>
              </a:lnSpc>
              <a:buFont typeface="Arial"/>
              <a:buChar char="•"/>
            </a:pPr>
            <a:r>
              <a:rPr lang="en-US" sz="2299" spc="2">
                <a:solidFill>
                  <a:srgbClr val="212121"/>
                </a:solidFill>
                <a:latin typeface="Montserrat"/>
              </a:rPr>
              <a:t>The scope for harm if the information being conveyed were misunderstood or overlooked</a:t>
            </a:r>
          </a:p>
          <a:p>
            <a:pPr marL="416242" lvl="1" indent="-208121" algn="l">
              <a:lnSpc>
                <a:spcPts val="2621"/>
              </a:lnSpc>
              <a:buFont typeface="Arial"/>
              <a:buChar char="•"/>
            </a:pPr>
            <a:r>
              <a:rPr lang="en-US" sz="2299" spc="2">
                <a:solidFill>
                  <a:srgbClr val="212121"/>
                </a:solidFill>
                <a:latin typeface="Montserrat"/>
              </a:rPr>
              <a:t>Whether it is more important to communicate the information urgently to support good outcomes rather than carrying out testing before the communication is sent.</a:t>
            </a:r>
          </a:p>
        </p:txBody>
      </p:sp>
      <p:sp>
        <p:nvSpPr>
          <p:cNvPr id="9" name="TextBox 9"/>
          <p:cNvSpPr txBox="1"/>
          <p:nvPr/>
        </p:nvSpPr>
        <p:spPr>
          <a:xfrm>
            <a:off x="1090387" y="3591699"/>
            <a:ext cx="14162436" cy="655569"/>
          </a:xfrm>
          <a:prstGeom prst="rect">
            <a:avLst/>
          </a:prstGeom>
        </p:spPr>
        <p:txBody>
          <a:bodyPr lIns="0" tIns="0" rIns="0" bIns="0" rtlCol="0" anchor="t">
            <a:spAutoFit/>
          </a:bodyPr>
          <a:lstStyle/>
          <a:p>
            <a:pPr algn="l">
              <a:lnSpc>
                <a:spcPts val="2621"/>
              </a:lnSpc>
            </a:pPr>
            <a:r>
              <a:rPr lang="en-US" sz="2299" spc="2">
                <a:solidFill>
                  <a:srgbClr val="212121"/>
                </a:solidFill>
                <a:latin typeface="Montserrat"/>
              </a:rPr>
              <a:t>NOT all communications need to be tested but all communications should be reviewed to decide if testing if required.  Communications should be version controlled.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sp>
        <p:nvSpPr>
          <p:cNvPr id="4" name="TextBox 4"/>
          <p:cNvSpPr txBox="1"/>
          <p:nvPr/>
        </p:nvSpPr>
        <p:spPr>
          <a:xfrm>
            <a:off x="1028700" y="4180001"/>
            <a:ext cx="10133714" cy="2404564"/>
          </a:xfrm>
          <a:prstGeom prst="rect">
            <a:avLst/>
          </a:prstGeom>
        </p:spPr>
        <p:txBody>
          <a:bodyPr lIns="0" tIns="0" rIns="0" bIns="0" rtlCol="0" anchor="t">
            <a:spAutoFit/>
          </a:bodyPr>
          <a:lstStyle/>
          <a:p>
            <a:pPr algn="l">
              <a:lnSpc>
                <a:spcPts val="6521"/>
              </a:lnSpc>
            </a:pPr>
            <a:r>
              <a:rPr lang="en-US" sz="4149" spc="61">
                <a:solidFill>
                  <a:srgbClr val="FF6A14"/>
                </a:solidFill>
                <a:latin typeface="Montserrat"/>
              </a:rPr>
              <a:t>This outcome applies where firms interact directly with and provide support to customers.</a:t>
            </a:r>
          </a:p>
        </p:txBody>
      </p:sp>
      <p:grpSp>
        <p:nvGrpSpPr>
          <p:cNvPr id="5" name="Group 5"/>
          <p:cNvGrpSpPr/>
          <p:nvPr/>
        </p:nvGrpSpPr>
        <p:grpSpPr>
          <a:xfrm>
            <a:off x="1028700" y="1991350"/>
            <a:ext cx="9340875" cy="1180420"/>
            <a:chOff x="0" y="0"/>
            <a:chExt cx="2460148" cy="310893"/>
          </a:xfrm>
        </p:grpSpPr>
        <p:sp>
          <p:nvSpPr>
            <p:cNvPr id="6" name="Freeform 6"/>
            <p:cNvSpPr/>
            <p:nvPr/>
          </p:nvSpPr>
          <p:spPr>
            <a:xfrm>
              <a:off x="0" y="0"/>
              <a:ext cx="2460148" cy="310893"/>
            </a:xfrm>
            <a:custGeom>
              <a:avLst/>
              <a:gdLst/>
              <a:ahLst/>
              <a:cxnLst/>
              <a:rect l="l" t="t" r="r" b="b"/>
              <a:pathLst>
                <a:path w="2460148" h="310893">
                  <a:moveTo>
                    <a:pt x="0" y="0"/>
                  </a:moveTo>
                  <a:lnTo>
                    <a:pt x="2460148" y="0"/>
                  </a:lnTo>
                  <a:lnTo>
                    <a:pt x="2460148" y="310893"/>
                  </a:lnTo>
                  <a:lnTo>
                    <a:pt x="0" y="310893"/>
                  </a:lnTo>
                  <a:close/>
                </a:path>
              </a:pathLst>
            </a:custGeom>
            <a:solidFill>
              <a:srgbClr val="000000"/>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8" name="TextBox 8"/>
          <p:cNvSpPr txBox="1"/>
          <p:nvPr/>
        </p:nvSpPr>
        <p:spPr>
          <a:xfrm>
            <a:off x="1596719" y="2274922"/>
            <a:ext cx="11956492"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Consumer Support Outcome</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36497" y="3999008"/>
            <a:ext cx="4425975" cy="35297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sp>
        <p:nvSpPr>
          <p:cNvPr id="4" name="TextBox 4"/>
          <p:cNvSpPr txBox="1"/>
          <p:nvPr/>
        </p:nvSpPr>
        <p:spPr>
          <a:xfrm>
            <a:off x="1041899" y="3639002"/>
            <a:ext cx="7745602" cy="3496052"/>
          </a:xfrm>
          <a:prstGeom prst="rect">
            <a:avLst/>
          </a:prstGeom>
        </p:spPr>
        <p:txBody>
          <a:bodyPr lIns="0" tIns="0" rIns="0" bIns="0" rtlCol="0" anchor="t">
            <a:spAutoFit/>
          </a:bodyPr>
          <a:lstStyle/>
          <a:p>
            <a:pPr marL="474979" lvl="1" indent="-237490" algn="l">
              <a:lnSpc>
                <a:spcPts val="3079"/>
              </a:lnSpc>
              <a:buFont typeface="Arial"/>
              <a:buChar char="•"/>
            </a:pPr>
            <a:r>
              <a:rPr lang="en-US" sz="2199" spc="2">
                <a:solidFill>
                  <a:srgbClr val="000000"/>
                </a:solidFill>
                <a:latin typeface="Montserrat"/>
              </a:rPr>
              <a:t>Meet the needs of customers </a:t>
            </a:r>
          </a:p>
          <a:p>
            <a:pPr marL="474979" lvl="1" indent="-237490" algn="l">
              <a:lnSpc>
                <a:spcPts val="3079"/>
              </a:lnSpc>
              <a:buFont typeface="Arial"/>
              <a:buChar char="•"/>
            </a:pPr>
            <a:r>
              <a:rPr lang="en-US" sz="2199" spc="2">
                <a:solidFill>
                  <a:srgbClr val="000000"/>
                </a:solidFill>
                <a:latin typeface="Montserrat"/>
              </a:rPr>
              <a:t>Ensure that customers can use their product as reasonably anticipated</a:t>
            </a:r>
          </a:p>
          <a:p>
            <a:pPr marL="474979" lvl="1" indent="-237490" algn="l">
              <a:lnSpc>
                <a:spcPts val="3079"/>
              </a:lnSpc>
              <a:buFont typeface="Arial"/>
              <a:buChar char="•"/>
            </a:pPr>
            <a:r>
              <a:rPr lang="en-US" sz="2199" spc="2">
                <a:solidFill>
                  <a:srgbClr val="000000"/>
                </a:solidFill>
                <a:latin typeface="Montserrat"/>
              </a:rPr>
              <a:t>Include appropriate friction in its customer journeys to mitigate the risk of harm and give customers sufficient opportunity to understand and assess their options including any risks </a:t>
            </a:r>
          </a:p>
          <a:p>
            <a:pPr marL="474979" lvl="1" indent="-237490" algn="l">
              <a:lnSpc>
                <a:spcPts val="3079"/>
              </a:lnSpc>
              <a:buFont typeface="Arial"/>
              <a:buChar char="•"/>
            </a:pPr>
            <a:r>
              <a:rPr lang="en-US" sz="2199" spc="2">
                <a:solidFill>
                  <a:srgbClr val="000000"/>
                </a:solidFill>
                <a:latin typeface="Montserrat"/>
              </a:rPr>
              <a:t>Meet the needs of customers including those with characteristics of vulnerability.</a:t>
            </a:r>
          </a:p>
        </p:txBody>
      </p:sp>
      <p:sp>
        <p:nvSpPr>
          <p:cNvPr id="5" name="TextBox 5"/>
          <p:cNvSpPr txBox="1"/>
          <p:nvPr/>
        </p:nvSpPr>
        <p:spPr>
          <a:xfrm>
            <a:off x="9468715" y="3639002"/>
            <a:ext cx="7790585" cy="1543923"/>
          </a:xfrm>
          <a:prstGeom prst="rect">
            <a:avLst/>
          </a:prstGeom>
        </p:spPr>
        <p:txBody>
          <a:bodyPr lIns="0" tIns="0" rIns="0" bIns="0" rtlCol="0" anchor="t">
            <a:spAutoFit/>
          </a:bodyPr>
          <a:lstStyle/>
          <a:p>
            <a:pPr marL="474979" lvl="1" indent="-237490" algn="l">
              <a:lnSpc>
                <a:spcPts val="3079"/>
              </a:lnSpc>
              <a:buFont typeface="Arial"/>
              <a:buChar char="•"/>
            </a:pPr>
            <a:r>
              <a:rPr lang="en-US" sz="2199" spc="2">
                <a:solidFill>
                  <a:srgbClr val="000000"/>
                </a:solidFill>
                <a:latin typeface="Montserrat"/>
              </a:rPr>
              <a:t>That Customers do not face unreasonable barriers (including unreasonable additional costs) during the lifecycle of a product.</a:t>
            </a:r>
          </a:p>
          <a:p>
            <a:pPr algn="l">
              <a:lnSpc>
                <a:spcPts val="3079"/>
              </a:lnSpc>
            </a:pPr>
            <a:endParaRPr lang="en-US" sz="2199" spc="2">
              <a:solidFill>
                <a:srgbClr val="000000"/>
              </a:solidFill>
              <a:latin typeface="Montserrat"/>
            </a:endParaRPr>
          </a:p>
        </p:txBody>
      </p:sp>
      <p:grpSp>
        <p:nvGrpSpPr>
          <p:cNvPr id="6" name="Group 6"/>
          <p:cNvGrpSpPr/>
          <p:nvPr/>
        </p:nvGrpSpPr>
        <p:grpSpPr>
          <a:xfrm>
            <a:off x="1041898" y="1991350"/>
            <a:ext cx="13598435" cy="1202881"/>
            <a:chOff x="0" y="0"/>
            <a:chExt cx="3581481" cy="316808"/>
          </a:xfrm>
        </p:grpSpPr>
        <p:sp>
          <p:nvSpPr>
            <p:cNvPr id="7" name="Freeform 7"/>
            <p:cNvSpPr/>
            <p:nvPr/>
          </p:nvSpPr>
          <p:spPr>
            <a:xfrm>
              <a:off x="0" y="0"/>
              <a:ext cx="3581481" cy="316808"/>
            </a:xfrm>
            <a:custGeom>
              <a:avLst/>
              <a:gdLst/>
              <a:ahLst/>
              <a:cxnLst/>
              <a:rect l="l" t="t" r="r" b="b"/>
              <a:pathLst>
                <a:path w="3581481" h="316808">
                  <a:moveTo>
                    <a:pt x="0" y="0"/>
                  </a:moveTo>
                  <a:lnTo>
                    <a:pt x="3581481" y="0"/>
                  </a:lnTo>
                  <a:lnTo>
                    <a:pt x="3581481" y="316808"/>
                  </a:lnTo>
                  <a:lnTo>
                    <a:pt x="0" y="316808"/>
                  </a:lnTo>
                  <a:close/>
                </a:path>
              </a:pathLst>
            </a:custGeom>
            <a:solidFill>
              <a:srgbClr val="000000"/>
            </a:solidFill>
          </p:spPr>
        </p:sp>
        <p:sp>
          <p:nvSpPr>
            <p:cNvPr id="8" name="TextBox 8"/>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9" name="TextBox 9"/>
          <p:cNvSpPr txBox="1"/>
          <p:nvPr/>
        </p:nvSpPr>
        <p:spPr>
          <a:xfrm>
            <a:off x="1596719" y="2186566"/>
            <a:ext cx="13159249"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Design and delivery of consumer support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sp>
        <p:nvSpPr>
          <p:cNvPr id="4" name="TextBox 4"/>
          <p:cNvSpPr txBox="1"/>
          <p:nvPr/>
        </p:nvSpPr>
        <p:spPr>
          <a:xfrm>
            <a:off x="1028700" y="3792400"/>
            <a:ext cx="12300398" cy="3120491"/>
          </a:xfrm>
          <a:prstGeom prst="rect">
            <a:avLst/>
          </a:prstGeom>
        </p:spPr>
        <p:txBody>
          <a:bodyPr lIns="0" tIns="0" rIns="0" bIns="0" rtlCol="0" anchor="t">
            <a:spAutoFit/>
          </a:bodyPr>
          <a:lstStyle/>
          <a:p>
            <a:pPr algn="l">
              <a:lnSpc>
                <a:spcPts val="2953"/>
              </a:lnSpc>
            </a:pPr>
            <a:r>
              <a:rPr lang="en-US" sz="2299" spc="32">
                <a:solidFill>
                  <a:srgbClr val="FF6A14"/>
                </a:solidFill>
                <a:latin typeface="Montserrat Bold"/>
              </a:rPr>
              <a:t>Don’t</a:t>
            </a:r>
          </a:p>
          <a:p>
            <a:pPr algn="l">
              <a:lnSpc>
                <a:spcPts val="2953"/>
              </a:lnSpc>
            </a:pPr>
            <a:endParaRPr lang="en-US" sz="2299" spc="32">
              <a:solidFill>
                <a:srgbClr val="FF6A14"/>
              </a:solidFill>
              <a:latin typeface="Montserrat Bold"/>
            </a:endParaRPr>
          </a:p>
          <a:p>
            <a:pPr marL="496569" lvl="1" indent="-248284" algn="l">
              <a:lnSpc>
                <a:spcPts val="3219"/>
              </a:lnSpc>
              <a:buFont typeface="Arial"/>
              <a:buChar char="•"/>
            </a:pPr>
            <a:r>
              <a:rPr lang="en-US" sz="2299" spc="2">
                <a:solidFill>
                  <a:srgbClr val="000000"/>
                </a:solidFill>
                <a:latin typeface="Montserrat"/>
              </a:rPr>
              <a:t>Prioritise prospective customers over existing customers </a:t>
            </a:r>
          </a:p>
          <a:p>
            <a:pPr marL="496569" lvl="1" indent="-248284" algn="l">
              <a:lnSpc>
                <a:spcPts val="3219"/>
              </a:lnSpc>
              <a:buFont typeface="Arial"/>
              <a:buChar char="•"/>
            </a:pPr>
            <a:r>
              <a:rPr lang="en-US" sz="2299" spc="2">
                <a:solidFill>
                  <a:srgbClr val="000000"/>
                </a:solidFill>
                <a:latin typeface="Montserrat"/>
              </a:rPr>
              <a:t>Cause unreasonable delays when customers attempt to engage with the firm</a:t>
            </a:r>
          </a:p>
          <a:p>
            <a:pPr marL="496569" lvl="1" indent="-248284" algn="l">
              <a:lnSpc>
                <a:spcPts val="3219"/>
              </a:lnSpc>
              <a:buFont typeface="Arial"/>
              <a:buChar char="•"/>
            </a:pPr>
            <a:r>
              <a:rPr lang="en-US" sz="2299" spc="2">
                <a:solidFill>
                  <a:srgbClr val="000000"/>
                </a:solidFill>
                <a:latin typeface="Montserrat"/>
              </a:rPr>
              <a:t>Support unreasonable delays to any payments made to customers after they have been agreed</a:t>
            </a:r>
          </a:p>
          <a:p>
            <a:pPr marL="496569" lvl="1" indent="-248284" algn="l">
              <a:lnSpc>
                <a:spcPts val="3219"/>
              </a:lnSpc>
              <a:buFont typeface="Arial"/>
              <a:buChar char="•"/>
            </a:pPr>
            <a:r>
              <a:rPr lang="en-US" sz="2299" spc="2">
                <a:solidFill>
                  <a:srgbClr val="000000"/>
                </a:solidFill>
                <a:latin typeface="Montserrat"/>
              </a:rPr>
              <a:t>Request unnecessary information or evidence from customers </a:t>
            </a:r>
          </a:p>
          <a:p>
            <a:pPr marL="496569" lvl="1" indent="-248284" algn="l">
              <a:lnSpc>
                <a:spcPts val="3219"/>
              </a:lnSpc>
              <a:buFont typeface="Arial"/>
              <a:buChar char="•"/>
            </a:pPr>
            <a:r>
              <a:rPr lang="en-US" sz="2299" spc="2">
                <a:solidFill>
                  <a:srgbClr val="000000"/>
                </a:solidFill>
                <a:latin typeface="Montserrat"/>
              </a:rPr>
              <a:t>Cause customers to incur unreasonable additional costs.</a:t>
            </a:r>
          </a:p>
        </p:txBody>
      </p:sp>
      <p:grpSp>
        <p:nvGrpSpPr>
          <p:cNvPr id="5" name="Group 5"/>
          <p:cNvGrpSpPr/>
          <p:nvPr/>
        </p:nvGrpSpPr>
        <p:grpSpPr>
          <a:xfrm>
            <a:off x="1028700" y="1968680"/>
            <a:ext cx="11949288" cy="1180420"/>
            <a:chOff x="0" y="0"/>
            <a:chExt cx="3147138" cy="310893"/>
          </a:xfrm>
        </p:grpSpPr>
        <p:sp>
          <p:nvSpPr>
            <p:cNvPr id="6" name="Freeform 6"/>
            <p:cNvSpPr/>
            <p:nvPr/>
          </p:nvSpPr>
          <p:spPr>
            <a:xfrm>
              <a:off x="0" y="0"/>
              <a:ext cx="3147138" cy="310893"/>
            </a:xfrm>
            <a:custGeom>
              <a:avLst/>
              <a:gdLst/>
              <a:ahLst/>
              <a:cxnLst/>
              <a:rect l="l" t="t" r="r" b="b"/>
              <a:pathLst>
                <a:path w="3147138" h="310893">
                  <a:moveTo>
                    <a:pt x="0" y="0"/>
                  </a:moveTo>
                  <a:lnTo>
                    <a:pt x="3147138" y="0"/>
                  </a:lnTo>
                  <a:lnTo>
                    <a:pt x="3147138" y="310893"/>
                  </a:lnTo>
                  <a:lnTo>
                    <a:pt x="0" y="310893"/>
                  </a:lnTo>
                  <a:close/>
                </a:path>
              </a:pathLst>
            </a:custGeom>
            <a:solidFill>
              <a:srgbClr val="000000"/>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8" name="TextBox 8"/>
          <p:cNvSpPr txBox="1"/>
          <p:nvPr/>
        </p:nvSpPr>
        <p:spPr>
          <a:xfrm>
            <a:off x="1596719" y="2301434"/>
            <a:ext cx="14374404"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Areas to consider - Consumer support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grpSp>
        <p:nvGrpSpPr>
          <p:cNvPr id="4" name="Group 4"/>
          <p:cNvGrpSpPr/>
          <p:nvPr/>
        </p:nvGrpSpPr>
        <p:grpSpPr>
          <a:xfrm>
            <a:off x="1028700" y="1991350"/>
            <a:ext cx="7538432" cy="1180420"/>
            <a:chOff x="0" y="0"/>
            <a:chExt cx="1985431" cy="310893"/>
          </a:xfrm>
        </p:grpSpPr>
        <p:sp>
          <p:nvSpPr>
            <p:cNvPr id="5" name="Freeform 5"/>
            <p:cNvSpPr/>
            <p:nvPr/>
          </p:nvSpPr>
          <p:spPr>
            <a:xfrm>
              <a:off x="0" y="0"/>
              <a:ext cx="1985431" cy="310893"/>
            </a:xfrm>
            <a:custGeom>
              <a:avLst/>
              <a:gdLst/>
              <a:ahLst/>
              <a:cxnLst/>
              <a:rect l="l" t="t" r="r" b="b"/>
              <a:pathLst>
                <a:path w="1985431" h="310893">
                  <a:moveTo>
                    <a:pt x="0" y="0"/>
                  </a:moveTo>
                  <a:lnTo>
                    <a:pt x="1985431" y="0"/>
                  </a:lnTo>
                  <a:lnTo>
                    <a:pt x="1985431" y="310893"/>
                  </a:lnTo>
                  <a:lnTo>
                    <a:pt x="0" y="310893"/>
                  </a:lnTo>
                  <a:close/>
                </a:path>
              </a:pathLst>
            </a:custGeom>
            <a:solidFill>
              <a:srgbClr val="000000"/>
            </a:solidFill>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536439" y="3722814"/>
            <a:ext cx="3430714" cy="4114800"/>
          </a:xfrm>
          <a:prstGeom prst="rect">
            <a:avLst/>
          </a:prstGeom>
        </p:spPr>
      </p:pic>
      <p:sp>
        <p:nvSpPr>
          <p:cNvPr id="8" name="TextBox 8"/>
          <p:cNvSpPr txBox="1"/>
          <p:nvPr/>
        </p:nvSpPr>
        <p:spPr>
          <a:xfrm>
            <a:off x="1028700" y="4003226"/>
            <a:ext cx="8115300" cy="3226346"/>
          </a:xfrm>
          <a:prstGeom prst="rect">
            <a:avLst/>
          </a:prstGeom>
        </p:spPr>
        <p:txBody>
          <a:bodyPr lIns="0" tIns="0" rIns="0" bIns="0" rtlCol="0" anchor="t">
            <a:spAutoFit/>
          </a:bodyPr>
          <a:lstStyle/>
          <a:p>
            <a:pPr algn="l">
              <a:lnSpc>
                <a:spcPts val="4558"/>
              </a:lnSpc>
            </a:pPr>
            <a:r>
              <a:rPr lang="en-US" sz="3550" spc="52">
                <a:solidFill>
                  <a:srgbClr val="FF6A14"/>
                </a:solidFill>
                <a:latin typeface="Montserrat"/>
              </a:rPr>
              <a:t>A report which sets out the results of the firm’s monitoring under the Consumer Duty and any actions required.</a:t>
            </a:r>
          </a:p>
          <a:p>
            <a:pPr algn="l">
              <a:lnSpc>
                <a:spcPts val="4558"/>
              </a:lnSpc>
            </a:pPr>
            <a:r>
              <a:rPr lang="en-US" sz="3550" spc="52">
                <a:solidFill>
                  <a:srgbClr val="FF6A14"/>
                </a:solidFill>
                <a:latin typeface="Montserrat"/>
              </a:rPr>
              <a:t> </a:t>
            </a:r>
          </a:p>
          <a:p>
            <a:pPr algn="l">
              <a:lnSpc>
                <a:spcPts val="2953"/>
              </a:lnSpc>
            </a:pPr>
            <a:r>
              <a:rPr lang="en-US" sz="2300" spc="34">
                <a:solidFill>
                  <a:srgbClr val="212121"/>
                </a:solidFill>
                <a:latin typeface="Montserrat"/>
              </a:rPr>
              <a:t>The report must be signed off by the board annually.</a:t>
            </a:r>
          </a:p>
        </p:txBody>
      </p:sp>
      <p:sp>
        <p:nvSpPr>
          <p:cNvPr id="9" name="TextBox 9"/>
          <p:cNvSpPr txBox="1"/>
          <p:nvPr/>
        </p:nvSpPr>
        <p:spPr>
          <a:xfrm>
            <a:off x="1596719" y="2324105"/>
            <a:ext cx="11956492"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Governing Body Report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sp>
        <p:nvSpPr>
          <p:cNvPr id="4" name="TextBox 4"/>
          <p:cNvSpPr txBox="1"/>
          <p:nvPr/>
        </p:nvSpPr>
        <p:spPr>
          <a:xfrm>
            <a:off x="1079998" y="4992877"/>
            <a:ext cx="7378200" cy="3589358"/>
          </a:xfrm>
          <a:prstGeom prst="rect">
            <a:avLst/>
          </a:prstGeom>
        </p:spPr>
        <p:txBody>
          <a:bodyPr lIns="0" tIns="0" rIns="0" bIns="0" rtlCol="0" anchor="t">
            <a:spAutoFit/>
          </a:bodyPr>
          <a:lstStyle/>
          <a:p>
            <a:pPr marL="416242" lvl="1" indent="-208121" algn="l">
              <a:lnSpc>
                <a:spcPts val="3219"/>
              </a:lnSpc>
              <a:buFont typeface="Arial"/>
              <a:buChar char="•"/>
            </a:pPr>
            <a:r>
              <a:rPr lang="en-US" sz="2299">
                <a:solidFill>
                  <a:srgbClr val="000000"/>
                </a:solidFill>
                <a:latin typeface="Montserrat"/>
              </a:rPr>
              <a:t>Complaints</a:t>
            </a:r>
          </a:p>
          <a:p>
            <a:pPr marL="416242" lvl="1" indent="-208121" algn="l">
              <a:lnSpc>
                <a:spcPts val="3219"/>
              </a:lnSpc>
              <a:buFont typeface="Arial"/>
              <a:buChar char="•"/>
            </a:pPr>
            <a:r>
              <a:rPr lang="en-US" sz="2299">
                <a:solidFill>
                  <a:srgbClr val="000000"/>
                </a:solidFill>
                <a:latin typeface="Montserrat"/>
              </a:rPr>
              <a:t>PI claims </a:t>
            </a:r>
          </a:p>
          <a:p>
            <a:pPr marL="416242" lvl="1" indent="-208121" algn="l">
              <a:lnSpc>
                <a:spcPts val="3219"/>
              </a:lnSpc>
              <a:buFont typeface="Arial"/>
              <a:buChar char="•"/>
            </a:pPr>
            <a:r>
              <a:rPr lang="en-US" sz="2299">
                <a:solidFill>
                  <a:srgbClr val="000000"/>
                </a:solidFill>
                <a:latin typeface="Montserrat"/>
              </a:rPr>
              <a:t>Errors and omissions</a:t>
            </a:r>
          </a:p>
          <a:p>
            <a:pPr marL="416242" lvl="1" indent="-208121" algn="l">
              <a:lnSpc>
                <a:spcPts val="3219"/>
              </a:lnSpc>
              <a:buFont typeface="Arial"/>
              <a:buChar char="•"/>
            </a:pPr>
            <a:r>
              <a:rPr lang="en-US" sz="2299">
                <a:solidFill>
                  <a:srgbClr val="000000"/>
                </a:solidFill>
                <a:latin typeface="Montserrat"/>
              </a:rPr>
              <a:t>Product usage – claims data – across a product</a:t>
            </a:r>
          </a:p>
          <a:p>
            <a:pPr marL="416242" lvl="1" indent="-208121" algn="l">
              <a:lnSpc>
                <a:spcPts val="3219"/>
              </a:lnSpc>
              <a:buFont typeface="Arial"/>
              <a:buChar char="•"/>
            </a:pPr>
            <a:r>
              <a:rPr lang="en-US" sz="2299">
                <a:solidFill>
                  <a:srgbClr val="000000"/>
                </a:solidFill>
                <a:latin typeface="Montserrat"/>
              </a:rPr>
              <a:t>File audits and call monitoring </a:t>
            </a:r>
          </a:p>
          <a:p>
            <a:pPr marL="416242" lvl="1" indent="-208121" algn="l">
              <a:lnSpc>
                <a:spcPts val="3219"/>
              </a:lnSpc>
              <a:buFont typeface="Arial"/>
              <a:buChar char="•"/>
            </a:pPr>
            <a:r>
              <a:rPr lang="en-US" sz="2299">
                <a:solidFill>
                  <a:srgbClr val="000000"/>
                </a:solidFill>
                <a:latin typeface="Montserrat"/>
              </a:rPr>
              <a:t>Retention rates</a:t>
            </a:r>
          </a:p>
          <a:p>
            <a:pPr marL="416242" lvl="1" indent="-208121" algn="l">
              <a:lnSpc>
                <a:spcPts val="3219"/>
              </a:lnSpc>
              <a:buFont typeface="Arial"/>
              <a:buChar char="•"/>
            </a:pPr>
            <a:r>
              <a:rPr lang="en-US" sz="2299">
                <a:solidFill>
                  <a:srgbClr val="000000"/>
                </a:solidFill>
                <a:latin typeface="Montserrat"/>
              </a:rPr>
              <a:t>Why customers leave</a:t>
            </a:r>
          </a:p>
          <a:p>
            <a:pPr marL="416242" lvl="1" indent="-208121" algn="l">
              <a:lnSpc>
                <a:spcPts val="3219"/>
              </a:lnSpc>
              <a:buFont typeface="Arial"/>
              <a:buChar char="•"/>
            </a:pPr>
            <a:r>
              <a:rPr lang="en-US" sz="2299">
                <a:solidFill>
                  <a:srgbClr val="000000"/>
                </a:solidFill>
                <a:latin typeface="Montserrat"/>
              </a:rPr>
              <a:t>Fees and charges</a:t>
            </a:r>
          </a:p>
          <a:p>
            <a:pPr marL="416242" lvl="1" indent="-208121" algn="l">
              <a:lnSpc>
                <a:spcPts val="3219"/>
              </a:lnSpc>
              <a:buFont typeface="Arial"/>
              <a:buChar char="•"/>
            </a:pPr>
            <a:r>
              <a:rPr lang="en-US" sz="2299">
                <a:solidFill>
                  <a:srgbClr val="000000"/>
                </a:solidFill>
                <a:latin typeface="Montserrat"/>
              </a:rPr>
              <a:t>Training and competence records </a:t>
            </a:r>
          </a:p>
        </p:txBody>
      </p:sp>
      <p:sp>
        <p:nvSpPr>
          <p:cNvPr id="5" name="TextBox 5"/>
          <p:cNvSpPr txBox="1"/>
          <p:nvPr/>
        </p:nvSpPr>
        <p:spPr>
          <a:xfrm>
            <a:off x="9482692" y="4992877"/>
            <a:ext cx="7378200" cy="3589358"/>
          </a:xfrm>
          <a:prstGeom prst="rect">
            <a:avLst/>
          </a:prstGeom>
        </p:spPr>
        <p:txBody>
          <a:bodyPr lIns="0" tIns="0" rIns="0" bIns="0" rtlCol="0" anchor="t">
            <a:spAutoFit/>
          </a:bodyPr>
          <a:lstStyle/>
          <a:p>
            <a:pPr marL="416242" lvl="1" indent="-208121" algn="l">
              <a:lnSpc>
                <a:spcPts val="3219"/>
              </a:lnSpc>
              <a:buFont typeface="Arial"/>
              <a:buChar char="•"/>
            </a:pPr>
            <a:r>
              <a:rPr lang="en-US" sz="2299" spc="2">
                <a:solidFill>
                  <a:srgbClr val="000000"/>
                </a:solidFill>
                <a:latin typeface="Montserrat"/>
              </a:rPr>
              <a:t>Customer feedback</a:t>
            </a:r>
          </a:p>
          <a:p>
            <a:pPr marL="416242" lvl="1" indent="-208121" algn="l">
              <a:lnSpc>
                <a:spcPts val="3219"/>
              </a:lnSpc>
              <a:buFont typeface="Arial"/>
              <a:buChar char="•"/>
            </a:pPr>
            <a:r>
              <a:rPr lang="en-US" sz="2299" spc="2">
                <a:solidFill>
                  <a:srgbClr val="000000"/>
                </a:solidFill>
                <a:latin typeface="Montserrat"/>
              </a:rPr>
              <a:t>Information from others in the distribution chain </a:t>
            </a:r>
          </a:p>
          <a:p>
            <a:pPr marL="416242" lvl="1" indent="-208121" algn="l">
              <a:lnSpc>
                <a:spcPts val="3219"/>
              </a:lnSpc>
              <a:buFont typeface="Arial"/>
              <a:buChar char="•"/>
            </a:pPr>
            <a:r>
              <a:rPr lang="en-US" sz="2299" spc="2">
                <a:solidFill>
                  <a:srgbClr val="000000"/>
                </a:solidFill>
                <a:latin typeface="Montserrat"/>
              </a:rPr>
              <a:t>Mystery shopping, auditing customer journeys, focus groups or working with consumer organisations.</a:t>
            </a:r>
          </a:p>
          <a:p>
            <a:pPr marL="416242" lvl="1" indent="-208121" algn="l">
              <a:lnSpc>
                <a:spcPts val="3219"/>
              </a:lnSpc>
              <a:buFont typeface="Arial"/>
              <a:buChar char="•"/>
            </a:pPr>
            <a:r>
              <a:rPr lang="en-US" sz="2299" spc="2">
                <a:solidFill>
                  <a:srgbClr val="000000"/>
                </a:solidFill>
                <a:latin typeface="Montserrat"/>
              </a:rPr>
              <a:t>Honest staff feedback</a:t>
            </a:r>
          </a:p>
          <a:p>
            <a:pPr marL="416242" lvl="1" indent="-208121" algn="l">
              <a:lnSpc>
                <a:spcPts val="3219"/>
              </a:lnSpc>
              <a:buFont typeface="Arial"/>
              <a:buChar char="•"/>
            </a:pPr>
            <a:r>
              <a:rPr lang="en-US" sz="2299" spc="2">
                <a:solidFill>
                  <a:srgbClr val="000000"/>
                </a:solidFill>
                <a:latin typeface="Montserrat"/>
              </a:rPr>
              <a:t>External sources of data from FCA, FOS, consumer groups…</a:t>
            </a:r>
          </a:p>
        </p:txBody>
      </p:sp>
      <p:sp>
        <p:nvSpPr>
          <p:cNvPr id="6" name="TextBox 6"/>
          <p:cNvSpPr txBox="1"/>
          <p:nvPr/>
        </p:nvSpPr>
        <p:spPr>
          <a:xfrm>
            <a:off x="1079998" y="3765711"/>
            <a:ext cx="16179302" cy="891631"/>
          </a:xfrm>
          <a:prstGeom prst="rect">
            <a:avLst/>
          </a:prstGeom>
        </p:spPr>
        <p:txBody>
          <a:bodyPr lIns="0" tIns="0" rIns="0" bIns="0" rtlCol="0" anchor="t">
            <a:spAutoFit/>
          </a:bodyPr>
          <a:lstStyle/>
          <a:p>
            <a:pPr algn="l">
              <a:lnSpc>
                <a:spcPts val="3614"/>
              </a:lnSpc>
            </a:pPr>
            <a:r>
              <a:rPr lang="en-US" sz="2299" spc="79">
                <a:solidFill>
                  <a:srgbClr val="FF6A14"/>
                </a:solidFill>
                <a:latin typeface="Montserrat Bold"/>
              </a:rPr>
              <a:t>Do not just collect the data, consider how it is appropriate to your firm to use it, what you are trying to demonstrate and how you evidence your review. Some examples of MI:</a:t>
            </a:r>
          </a:p>
        </p:txBody>
      </p:sp>
      <p:grpSp>
        <p:nvGrpSpPr>
          <p:cNvPr id="7" name="Group 7"/>
          <p:cNvGrpSpPr/>
          <p:nvPr/>
        </p:nvGrpSpPr>
        <p:grpSpPr>
          <a:xfrm>
            <a:off x="1028700" y="1991350"/>
            <a:ext cx="12524511" cy="1180420"/>
            <a:chOff x="0" y="0"/>
            <a:chExt cx="3298637" cy="310893"/>
          </a:xfrm>
        </p:grpSpPr>
        <p:sp>
          <p:nvSpPr>
            <p:cNvPr id="8" name="Freeform 8"/>
            <p:cNvSpPr/>
            <p:nvPr/>
          </p:nvSpPr>
          <p:spPr>
            <a:xfrm>
              <a:off x="0" y="0"/>
              <a:ext cx="3298637" cy="310893"/>
            </a:xfrm>
            <a:custGeom>
              <a:avLst/>
              <a:gdLst/>
              <a:ahLst/>
              <a:cxnLst/>
              <a:rect l="l" t="t" r="r" b="b"/>
              <a:pathLst>
                <a:path w="3298637" h="310893">
                  <a:moveTo>
                    <a:pt x="0" y="0"/>
                  </a:moveTo>
                  <a:lnTo>
                    <a:pt x="3298637" y="0"/>
                  </a:lnTo>
                  <a:lnTo>
                    <a:pt x="3298637" y="310893"/>
                  </a:lnTo>
                  <a:lnTo>
                    <a:pt x="0" y="310893"/>
                  </a:lnTo>
                  <a:close/>
                </a:path>
              </a:pathLst>
            </a:custGeom>
            <a:solidFill>
              <a:srgbClr val="000000"/>
            </a:solidFill>
          </p:spPr>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10" name="TextBox 10"/>
          <p:cNvSpPr txBox="1"/>
          <p:nvPr/>
        </p:nvSpPr>
        <p:spPr>
          <a:xfrm>
            <a:off x="1596719" y="2324105"/>
            <a:ext cx="11956492"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Types of Data/Management Information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sp>
        <p:nvSpPr>
          <p:cNvPr id="4" name="TextBox 4"/>
          <p:cNvSpPr txBox="1"/>
          <p:nvPr/>
        </p:nvSpPr>
        <p:spPr>
          <a:xfrm>
            <a:off x="1705167" y="3281766"/>
            <a:ext cx="11956492" cy="578281"/>
          </a:xfrm>
          <a:prstGeom prst="rect">
            <a:avLst/>
          </a:prstGeom>
        </p:spPr>
        <p:txBody>
          <a:bodyPr lIns="0" tIns="0" rIns="0" bIns="0" rtlCol="0" anchor="t">
            <a:spAutoFit/>
          </a:bodyPr>
          <a:lstStyle/>
          <a:p>
            <a:pPr algn="l">
              <a:lnSpc>
                <a:spcPts val="4551"/>
              </a:lnSpc>
            </a:pPr>
            <a:r>
              <a:rPr lang="en-US" sz="4150" spc="61">
                <a:solidFill>
                  <a:srgbClr val="FF6A14"/>
                </a:solidFill>
                <a:latin typeface="Montserrat Bold"/>
              </a:rPr>
              <a:t>Any questions ?</a:t>
            </a: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232" y="2786800"/>
            <a:ext cx="1268256" cy="19537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2567164" y="2778793"/>
            <a:ext cx="13153671" cy="39456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pic>
        <p:nvPicPr>
          <p:cNvPr id="4" name="Picture 4"/>
          <p:cNvPicPr>
            <a:picLocks noChangeAspect="1"/>
          </p:cNvPicPr>
          <p:nvPr/>
        </p:nvPicPr>
        <p:blipFill>
          <a:blip r:embed="rId4"/>
          <a:srcRect/>
          <a:stretch>
            <a:fillRect/>
          </a:stretch>
        </p:blipFill>
        <p:spPr>
          <a:xfrm>
            <a:off x="2256256" y="2876357"/>
            <a:ext cx="13153671" cy="3945643"/>
          </a:xfrm>
          <a:prstGeom prst="rect">
            <a:avLst/>
          </a:prstGeom>
        </p:spPr>
      </p:pic>
      <p:grpSp>
        <p:nvGrpSpPr>
          <p:cNvPr id="5" name="Group 5"/>
          <p:cNvGrpSpPr/>
          <p:nvPr/>
        </p:nvGrpSpPr>
        <p:grpSpPr>
          <a:xfrm>
            <a:off x="7595201" y="2778883"/>
            <a:ext cx="7848741" cy="3945643"/>
            <a:chOff x="0" y="0"/>
            <a:chExt cx="2067158" cy="1039182"/>
          </a:xfrm>
        </p:grpSpPr>
        <p:sp>
          <p:nvSpPr>
            <p:cNvPr id="6" name="Freeform 6"/>
            <p:cNvSpPr/>
            <p:nvPr/>
          </p:nvSpPr>
          <p:spPr>
            <a:xfrm>
              <a:off x="0" y="0"/>
              <a:ext cx="2067158" cy="1039182"/>
            </a:xfrm>
            <a:custGeom>
              <a:avLst/>
              <a:gdLst/>
              <a:ahLst/>
              <a:cxnLst/>
              <a:rect l="l" t="t" r="r" b="b"/>
              <a:pathLst>
                <a:path w="2067158" h="1039182">
                  <a:moveTo>
                    <a:pt x="0" y="0"/>
                  </a:moveTo>
                  <a:lnTo>
                    <a:pt x="2067158" y="0"/>
                  </a:lnTo>
                  <a:lnTo>
                    <a:pt x="2067158" y="1039182"/>
                  </a:lnTo>
                  <a:lnTo>
                    <a:pt x="0" y="1039182"/>
                  </a:lnTo>
                  <a:close/>
                </a:path>
              </a:pathLst>
            </a:custGeom>
            <a:solidFill>
              <a:srgbClr val="FFFFFF"/>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8" name="TextBox 8"/>
          <p:cNvSpPr txBox="1"/>
          <p:nvPr/>
        </p:nvSpPr>
        <p:spPr>
          <a:xfrm>
            <a:off x="7859609" y="5861272"/>
            <a:ext cx="7584333" cy="839331"/>
          </a:xfrm>
          <a:prstGeom prst="rect">
            <a:avLst/>
          </a:prstGeom>
        </p:spPr>
        <p:txBody>
          <a:bodyPr lIns="0" tIns="0" rIns="0" bIns="0" rtlCol="0" anchor="t">
            <a:spAutoFit/>
          </a:bodyPr>
          <a:lstStyle/>
          <a:p>
            <a:pPr algn="l">
              <a:lnSpc>
                <a:spcPts val="3645"/>
              </a:lnSpc>
            </a:pPr>
            <a:r>
              <a:rPr lang="en-US" sz="3500" spc="51">
                <a:solidFill>
                  <a:srgbClr val="FF6A14"/>
                </a:solidFill>
                <a:latin typeface="Montserrat"/>
              </a:rPr>
              <a:t>Jenny Perry &amp; Lisa Smith</a:t>
            </a:r>
          </a:p>
          <a:p>
            <a:pPr algn="l">
              <a:lnSpc>
                <a:spcPts val="3593"/>
              </a:lnSpc>
            </a:pPr>
            <a:r>
              <a:rPr lang="en-US" sz="2300" spc="34">
                <a:solidFill>
                  <a:srgbClr val="000000"/>
                </a:solidFill>
                <a:latin typeface="Montserrat Bold"/>
              </a:rPr>
              <a:t>Cobra Network Compliance</a:t>
            </a:r>
          </a:p>
        </p:txBody>
      </p:sp>
      <p:sp>
        <p:nvSpPr>
          <p:cNvPr id="9" name="TextBox 9"/>
          <p:cNvSpPr txBox="1"/>
          <p:nvPr/>
        </p:nvSpPr>
        <p:spPr>
          <a:xfrm>
            <a:off x="7859609" y="4121785"/>
            <a:ext cx="8920622" cy="1307200"/>
          </a:xfrm>
          <a:prstGeom prst="rect">
            <a:avLst/>
          </a:prstGeom>
        </p:spPr>
        <p:txBody>
          <a:bodyPr lIns="0" tIns="0" rIns="0" bIns="0" rtlCol="0" anchor="t">
            <a:spAutoFit/>
          </a:bodyPr>
          <a:lstStyle/>
          <a:p>
            <a:pPr algn="just">
              <a:lnSpc>
                <a:spcPts val="5169"/>
              </a:lnSpc>
            </a:pPr>
            <a:r>
              <a:rPr lang="en-US" sz="4699" spc="65">
                <a:solidFill>
                  <a:srgbClr val="000000"/>
                </a:solidFill>
                <a:latin typeface="Montserrat Bold"/>
              </a:rPr>
              <a:t>Understanding the </a:t>
            </a:r>
          </a:p>
          <a:p>
            <a:pPr algn="just">
              <a:lnSpc>
                <a:spcPts val="5169"/>
              </a:lnSpc>
            </a:pPr>
            <a:r>
              <a:rPr lang="en-US" sz="4699" spc="69">
                <a:solidFill>
                  <a:srgbClr val="000000"/>
                </a:solidFill>
                <a:latin typeface="Montserrat Bold"/>
              </a:rPr>
              <a:t>Consumer Outcomes</a:t>
            </a:r>
          </a:p>
        </p:txBody>
      </p:sp>
      <p:sp>
        <p:nvSpPr>
          <p:cNvPr id="10" name="TextBox 10"/>
          <p:cNvSpPr txBox="1"/>
          <p:nvPr/>
        </p:nvSpPr>
        <p:spPr>
          <a:xfrm>
            <a:off x="7859609" y="3130455"/>
            <a:ext cx="11956492" cy="692232"/>
          </a:xfrm>
          <a:prstGeom prst="rect">
            <a:avLst/>
          </a:prstGeom>
        </p:spPr>
        <p:txBody>
          <a:bodyPr lIns="0" tIns="0" rIns="0" bIns="0" rtlCol="0" anchor="t">
            <a:spAutoFit/>
          </a:bodyPr>
          <a:lstStyle/>
          <a:p>
            <a:pPr algn="l">
              <a:lnSpc>
                <a:spcPts val="5319"/>
              </a:lnSpc>
            </a:pPr>
            <a:r>
              <a:rPr lang="en-US" sz="4849" spc="71">
                <a:solidFill>
                  <a:srgbClr val="212121"/>
                </a:solidFill>
                <a:latin typeface="Gilroy"/>
              </a:rPr>
              <a:t>THE CONSUMER DUTY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grpSp>
        <p:nvGrpSpPr>
          <p:cNvPr id="4" name="Group 4"/>
          <p:cNvGrpSpPr/>
          <p:nvPr/>
        </p:nvGrpSpPr>
        <p:grpSpPr>
          <a:xfrm>
            <a:off x="1028700" y="1991350"/>
            <a:ext cx="12744151" cy="1180420"/>
            <a:chOff x="0" y="0"/>
            <a:chExt cx="3356484" cy="310893"/>
          </a:xfrm>
        </p:grpSpPr>
        <p:sp>
          <p:nvSpPr>
            <p:cNvPr id="5" name="Freeform 5"/>
            <p:cNvSpPr/>
            <p:nvPr/>
          </p:nvSpPr>
          <p:spPr>
            <a:xfrm>
              <a:off x="0" y="0"/>
              <a:ext cx="3356484" cy="310893"/>
            </a:xfrm>
            <a:custGeom>
              <a:avLst/>
              <a:gdLst/>
              <a:ahLst/>
              <a:cxnLst/>
              <a:rect l="l" t="t" r="r" b="b"/>
              <a:pathLst>
                <a:path w="3356484" h="310893">
                  <a:moveTo>
                    <a:pt x="0" y="0"/>
                  </a:moveTo>
                  <a:lnTo>
                    <a:pt x="3356484" y="0"/>
                  </a:lnTo>
                  <a:lnTo>
                    <a:pt x="3356484" y="310893"/>
                  </a:lnTo>
                  <a:lnTo>
                    <a:pt x="0" y="310893"/>
                  </a:lnTo>
                  <a:close/>
                </a:path>
              </a:pathLst>
            </a:custGeom>
            <a:solidFill>
              <a:srgbClr val="000000"/>
            </a:solidFill>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85192" y="3975526"/>
            <a:ext cx="4124509" cy="3846105"/>
          </a:xfrm>
          <a:prstGeom prst="rect">
            <a:avLst/>
          </a:prstGeom>
        </p:spPr>
      </p:pic>
      <p:sp>
        <p:nvSpPr>
          <p:cNvPr id="8" name="TextBox 8"/>
          <p:cNvSpPr txBox="1"/>
          <p:nvPr/>
        </p:nvSpPr>
        <p:spPr>
          <a:xfrm>
            <a:off x="1028700" y="5633250"/>
            <a:ext cx="11956492" cy="578281"/>
          </a:xfrm>
          <a:prstGeom prst="rect">
            <a:avLst/>
          </a:prstGeom>
        </p:spPr>
        <p:txBody>
          <a:bodyPr lIns="0" tIns="0" rIns="0" bIns="0" rtlCol="0" anchor="t">
            <a:spAutoFit/>
          </a:bodyPr>
          <a:lstStyle/>
          <a:p>
            <a:pPr algn="l">
              <a:lnSpc>
                <a:spcPts val="4551"/>
              </a:lnSpc>
            </a:pPr>
            <a:r>
              <a:rPr lang="en-US" sz="4150" spc="61">
                <a:solidFill>
                  <a:srgbClr val="FF6A14"/>
                </a:solidFill>
                <a:latin typeface="Montserrat Bold"/>
              </a:rPr>
              <a:t>What does it mean?</a:t>
            </a:r>
          </a:p>
        </p:txBody>
      </p:sp>
      <p:sp>
        <p:nvSpPr>
          <p:cNvPr id="9" name="TextBox 9"/>
          <p:cNvSpPr txBox="1"/>
          <p:nvPr/>
        </p:nvSpPr>
        <p:spPr>
          <a:xfrm>
            <a:off x="1028700" y="4348365"/>
            <a:ext cx="11956492" cy="660903"/>
          </a:xfrm>
          <a:prstGeom prst="rect">
            <a:avLst/>
          </a:prstGeom>
        </p:spPr>
        <p:txBody>
          <a:bodyPr lIns="0" tIns="0" rIns="0" bIns="0" rtlCol="0" anchor="t">
            <a:spAutoFit/>
          </a:bodyPr>
          <a:lstStyle/>
          <a:p>
            <a:pPr algn="l">
              <a:lnSpc>
                <a:spcPts val="5099"/>
              </a:lnSpc>
            </a:pPr>
            <a:r>
              <a:rPr lang="en-US" sz="4650" spc="68">
                <a:solidFill>
                  <a:srgbClr val="212121"/>
                </a:solidFill>
                <a:latin typeface="Gilroy"/>
              </a:rPr>
              <a:t>A shift to outcomes-based regulation</a:t>
            </a:r>
          </a:p>
        </p:txBody>
      </p:sp>
      <p:sp>
        <p:nvSpPr>
          <p:cNvPr id="10" name="TextBox 10"/>
          <p:cNvSpPr txBox="1"/>
          <p:nvPr/>
        </p:nvSpPr>
        <p:spPr>
          <a:xfrm>
            <a:off x="1596719" y="2274856"/>
            <a:ext cx="11956492"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Understanding the consumer outcomes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grpSp>
        <p:nvGrpSpPr>
          <p:cNvPr id="4" name="Group 4"/>
          <p:cNvGrpSpPr/>
          <p:nvPr/>
        </p:nvGrpSpPr>
        <p:grpSpPr>
          <a:xfrm>
            <a:off x="1028700" y="1991350"/>
            <a:ext cx="12524511" cy="1180420"/>
            <a:chOff x="0" y="0"/>
            <a:chExt cx="16699348" cy="1573894"/>
          </a:xfrm>
        </p:grpSpPr>
        <p:grpSp>
          <p:nvGrpSpPr>
            <p:cNvPr id="5" name="Group 5"/>
            <p:cNvGrpSpPr/>
            <p:nvPr/>
          </p:nvGrpSpPr>
          <p:grpSpPr>
            <a:xfrm>
              <a:off x="0" y="0"/>
              <a:ext cx="6905516" cy="1573894"/>
              <a:chOff x="0" y="0"/>
              <a:chExt cx="1364052" cy="310893"/>
            </a:xfrm>
          </p:grpSpPr>
          <p:sp>
            <p:nvSpPr>
              <p:cNvPr id="6" name="Freeform 6"/>
              <p:cNvSpPr/>
              <p:nvPr/>
            </p:nvSpPr>
            <p:spPr>
              <a:xfrm>
                <a:off x="0" y="0"/>
                <a:ext cx="1364052" cy="310893"/>
              </a:xfrm>
              <a:custGeom>
                <a:avLst/>
                <a:gdLst/>
                <a:ahLst/>
                <a:cxnLst/>
                <a:rect l="l" t="t" r="r" b="b"/>
                <a:pathLst>
                  <a:path w="1364052" h="310893">
                    <a:moveTo>
                      <a:pt x="0" y="0"/>
                    </a:moveTo>
                    <a:lnTo>
                      <a:pt x="1364052" y="0"/>
                    </a:lnTo>
                    <a:lnTo>
                      <a:pt x="1364052" y="310893"/>
                    </a:lnTo>
                    <a:lnTo>
                      <a:pt x="0" y="310893"/>
                    </a:lnTo>
                    <a:close/>
                  </a:path>
                </a:pathLst>
              </a:custGeom>
              <a:solidFill>
                <a:srgbClr val="000000"/>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8" name="TextBox 8"/>
            <p:cNvSpPr txBox="1"/>
            <p:nvPr/>
          </p:nvSpPr>
          <p:spPr>
            <a:xfrm>
              <a:off x="757358" y="427797"/>
              <a:ext cx="15941990" cy="897079"/>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Reasonable</a:t>
              </a: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022077" y="3366893"/>
            <a:ext cx="4114800" cy="4114800"/>
          </a:xfrm>
          <a:prstGeom prst="rect">
            <a:avLst/>
          </a:prstGeom>
        </p:spPr>
      </p:pic>
      <p:sp>
        <p:nvSpPr>
          <p:cNvPr id="10" name="TextBox 10"/>
          <p:cNvSpPr txBox="1"/>
          <p:nvPr/>
        </p:nvSpPr>
        <p:spPr>
          <a:xfrm>
            <a:off x="1060948" y="3979958"/>
            <a:ext cx="8763655" cy="2965785"/>
          </a:xfrm>
          <a:prstGeom prst="rect">
            <a:avLst/>
          </a:prstGeom>
        </p:spPr>
        <p:txBody>
          <a:bodyPr lIns="0" tIns="0" rIns="0" bIns="0" rtlCol="0" anchor="t">
            <a:spAutoFit/>
          </a:bodyPr>
          <a:lstStyle/>
          <a:p>
            <a:pPr algn="l">
              <a:lnSpc>
                <a:spcPts val="2953"/>
              </a:lnSpc>
            </a:pPr>
            <a:r>
              <a:rPr lang="en-US" sz="2299" spc="34">
                <a:solidFill>
                  <a:srgbClr val="FF6A14"/>
                </a:solidFill>
                <a:latin typeface="Montserrat Bold"/>
              </a:rPr>
              <a:t>The standard that could reasonably be expected of a prudent firm carrying on the same activity in relation to the same products and taking appropriate account of the needs and characteristics of customers ……</a:t>
            </a:r>
          </a:p>
          <a:p>
            <a:pPr algn="l">
              <a:lnSpc>
                <a:spcPts val="2953"/>
              </a:lnSpc>
            </a:pPr>
            <a:r>
              <a:rPr lang="en-US" sz="2299" spc="34">
                <a:solidFill>
                  <a:srgbClr val="000000"/>
                </a:solidFill>
                <a:latin typeface="Montserrat"/>
              </a:rPr>
              <a:t> </a:t>
            </a:r>
          </a:p>
          <a:p>
            <a:pPr algn="l">
              <a:lnSpc>
                <a:spcPts val="2953"/>
              </a:lnSpc>
            </a:pPr>
            <a:r>
              <a:rPr lang="en-US" sz="2299" spc="34">
                <a:solidFill>
                  <a:srgbClr val="000000"/>
                </a:solidFill>
                <a:latin typeface="Montserrat Italics"/>
              </a:rPr>
              <a:t>[based on the needs and characteristics of customers in the relevant target market or of individual customers as the context requires]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grpSp>
        <p:nvGrpSpPr>
          <p:cNvPr id="4" name="Group 4"/>
          <p:cNvGrpSpPr/>
          <p:nvPr/>
        </p:nvGrpSpPr>
        <p:grpSpPr>
          <a:xfrm>
            <a:off x="1028700" y="1991350"/>
            <a:ext cx="7111611" cy="1180420"/>
            <a:chOff x="0" y="0"/>
            <a:chExt cx="1873017" cy="310893"/>
          </a:xfrm>
        </p:grpSpPr>
        <p:sp>
          <p:nvSpPr>
            <p:cNvPr id="5" name="Freeform 5"/>
            <p:cNvSpPr/>
            <p:nvPr/>
          </p:nvSpPr>
          <p:spPr>
            <a:xfrm>
              <a:off x="0" y="0"/>
              <a:ext cx="1873017" cy="310893"/>
            </a:xfrm>
            <a:custGeom>
              <a:avLst/>
              <a:gdLst/>
              <a:ahLst/>
              <a:cxnLst/>
              <a:rect l="l" t="t" r="r" b="b"/>
              <a:pathLst>
                <a:path w="1873017" h="310893">
                  <a:moveTo>
                    <a:pt x="0" y="0"/>
                  </a:moveTo>
                  <a:lnTo>
                    <a:pt x="1873017" y="0"/>
                  </a:lnTo>
                  <a:lnTo>
                    <a:pt x="1873017" y="310893"/>
                  </a:lnTo>
                  <a:lnTo>
                    <a:pt x="0" y="310893"/>
                  </a:lnTo>
                  <a:close/>
                </a:path>
              </a:pathLst>
            </a:custGeom>
            <a:solidFill>
              <a:srgbClr val="000000"/>
            </a:solidFill>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7" name="TextBox 7"/>
          <p:cNvSpPr txBox="1"/>
          <p:nvPr/>
        </p:nvSpPr>
        <p:spPr>
          <a:xfrm>
            <a:off x="1596719" y="2324105"/>
            <a:ext cx="11956492"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What is Reasonable?</a:t>
            </a:r>
          </a:p>
        </p:txBody>
      </p:sp>
      <p:sp>
        <p:nvSpPr>
          <p:cNvPr id="8" name="TextBox 8"/>
          <p:cNvSpPr txBox="1"/>
          <p:nvPr/>
        </p:nvSpPr>
        <p:spPr>
          <a:xfrm>
            <a:off x="1028700" y="4066813"/>
            <a:ext cx="9143611" cy="2720474"/>
          </a:xfrm>
          <a:prstGeom prst="rect">
            <a:avLst/>
          </a:prstGeom>
        </p:spPr>
        <p:txBody>
          <a:bodyPr lIns="0" tIns="0" rIns="0" bIns="0" rtlCol="0" anchor="t">
            <a:spAutoFit/>
          </a:bodyPr>
          <a:lstStyle/>
          <a:p>
            <a:pPr algn="l">
              <a:lnSpc>
                <a:spcPts val="2953"/>
              </a:lnSpc>
            </a:pPr>
            <a:r>
              <a:rPr lang="en-US" sz="2299" spc="32">
                <a:solidFill>
                  <a:srgbClr val="FF6A14"/>
                </a:solidFill>
                <a:latin typeface="Montserrat Bold"/>
              </a:rPr>
              <a:t>This will depend on all relevant circumstances including: -</a:t>
            </a:r>
          </a:p>
          <a:p>
            <a:pPr algn="l">
              <a:lnSpc>
                <a:spcPts val="2953"/>
              </a:lnSpc>
            </a:pPr>
            <a:endParaRPr lang="en-US" sz="2299" spc="32">
              <a:solidFill>
                <a:srgbClr val="FF6A14"/>
              </a:solidFill>
              <a:latin typeface="Montserrat Bold"/>
            </a:endParaRPr>
          </a:p>
          <a:p>
            <a:pPr marL="416242" lvl="1" indent="-208121" algn="l">
              <a:lnSpc>
                <a:spcPts val="3219"/>
              </a:lnSpc>
              <a:buFont typeface="Arial"/>
              <a:buChar char="•"/>
            </a:pPr>
            <a:r>
              <a:rPr lang="en-US" sz="2299" spc="2">
                <a:solidFill>
                  <a:srgbClr val="000000"/>
                </a:solidFill>
                <a:latin typeface="Montserrat"/>
              </a:rPr>
              <a:t>The nature of the product or service</a:t>
            </a:r>
          </a:p>
          <a:p>
            <a:pPr marL="416242" lvl="1" indent="-208121" algn="l">
              <a:lnSpc>
                <a:spcPts val="3219"/>
              </a:lnSpc>
              <a:buFont typeface="Arial"/>
              <a:buChar char="•"/>
            </a:pPr>
            <a:r>
              <a:rPr lang="en-US" sz="2299" spc="2">
                <a:solidFill>
                  <a:srgbClr val="000000"/>
                </a:solidFill>
                <a:latin typeface="Montserrat"/>
              </a:rPr>
              <a:t>The characteristics of a firm’s customers</a:t>
            </a:r>
          </a:p>
          <a:p>
            <a:pPr marL="416242" lvl="1" indent="-208121" algn="l">
              <a:lnSpc>
                <a:spcPts val="3219"/>
              </a:lnSpc>
              <a:buFont typeface="Arial"/>
              <a:buChar char="•"/>
            </a:pPr>
            <a:r>
              <a:rPr lang="en-US" sz="2299" spc="2">
                <a:solidFill>
                  <a:srgbClr val="000000"/>
                </a:solidFill>
                <a:latin typeface="Montserrat"/>
              </a:rPr>
              <a:t>The firm’s relationship with its customers and role in relation to the product</a:t>
            </a:r>
          </a:p>
          <a:p>
            <a:pPr marL="416242" lvl="1" indent="-208121" algn="l">
              <a:lnSpc>
                <a:spcPts val="3219"/>
              </a:lnSpc>
              <a:buFont typeface="Arial"/>
              <a:buChar char="•"/>
            </a:pPr>
            <a:r>
              <a:rPr lang="en-US" sz="2299" spc="2">
                <a:solidFill>
                  <a:srgbClr val="000000"/>
                </a:solidFill>
                <a:latin typeface="Montserrat"/>
              </a:rPr>
              <a:t>Size of the firm.</a:t>
            </a:r>
          </a:p>
        </p:txBody>
      </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85684" y="3479995"/>
            <a:ext cx="2910972" cy="436918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sp>
        <p:nvSpPr>
          <p:cNvPr id="4" name="TextBox 4"/>
          <p:cNvSpPr txBox="1"/>
          <p:nvPr/>
        </p:nvSpPr>
        <p:spPr>
          <a:xfrm>
            <a:off x="1028700" y="4848225"/>
            <a:ext cx="7378200" cy="2691866"/>
          </a:xfrm>
          <a:prstGeom prst="rect">
            <a:avLst/>
          </a:prstGeom>
        </p:spPr>
        <p:txBody>
          <a:bodyPr lIns="0" tIns="0" rIns="0" bIns="0" rtlCol="0" anchor="t">
            <a:spAutoFit/>
          </a:bodyPr>
          <a:lstStyle/>
          <a:p>
            <a:pPr algn="l">
              <a:lnSpc>
                <a:spcPts val="2953"/>
              </a:lnSpc>
            </a:pPr>
            <a:r>
              <a:rPr lang="en-US" sz="2299" spc="32">
                <a:solidFill>
                  <a:srgbClr val="000000"/>
                </a:solidFill>
                <a:latin typeface="Montserrat Bold"/>
              </a:rPr>
              <a:t>The Cross-Cutting Rules – the conduct expected from firms.</a:t>
            </a:r>
          </a:p>
          <a:p>
            <a:pPr algn="l">
              <a:lnSpc>
                <a:spcPts val="2953"/>
              </a:lnSpc>
            </a:pPr>
            <a:endParaRPr lang="en-US" sz="2299" spc="32">
              <a:solidFill>
                <a:srgbClr val="000000"/>
              </a:solidFill>
              <a:latin typeface="Montserrat Bold"/>
            </a:endParaRPr>
          </a:p>
          <a:p>
            <a:pPr marL="416242" lvl="1" indent="-208121" algn="l">
              <a:lnSpc>
                <a:spcPts val="3219"/>
              </a:lnSpc>
              <a:buFont typeface="Arial"/>
              <a:buChar char="•"/>
            </a:pPr>
            <a:r>
              <a:rPr lang="en-US" sz="2299" spc="2">
                <a:solidFill>
                  <a:srgbClr val="000000"/>
                </a:solidFill>
                <a:latin typeface="Montserrat"/>
              </a:rPr>
              <a:t>To act in good faith</a:t>
            </a:r>
          </a:p>
          <a:p>
            <a:pPr marL="416242" lvl="1" indent="-208121" algn="l">
              <a:lnSpc>
                <a:spcPts val="3219"/>
              </a:lnSpc>
              <a:buFont typeface="Arial"/>
              <a:buChar char="•"/>
            </a:pPr>
            <a:r>
              <a:rPr lang="en-US" sz="2299" spc="2">
                <a:solidFill>
                  <a:srgbClr val="000000"/>
                </a:solidFill>
                <a:latin typeface="Montserrat"/>
              </a:rPr>
              <a:t>To avoid causing foreseeable harm</a:t>
            </a:r>
          </a:p>
          <a:p>
            <a:pPr marL="416242" lvl="1" indent="-208121" algn="l">
              <a:lnSpc>
                <a:spcPts val="3219"/>
              </a:lnSpc>
              <a:buFont typeface="Arial"/>
              <a:buChar char="•"/>
            </a:pPr>
            <a:r>
              <a:rPr lang="en-US" sz="2299" spc="2">
                <a:solidFill>
                  <a:srgbClr val="000000"/>
                </a:solidFill>
                <a:latin typeface="Montserrat"/>
              </a:rPr>
              <a:t>Enable and support retail customers to pursue their financial objectives</a:t>
            </a:r>
          </a:p>
        </p:txBody>
      </p:sp>
      <p:sp>
        <p:nvSpPr>
          <p:cNvPr id="5" name="TextBox 5"/>
          <p:cNvSpPr txBox="1"/>
          <p:nvPr/>
        </p:nvSpPr>
        <p:spPr>
          <a:xfrm>
            <a:off x="9270423" y="4848225"/>
            <a:ext cx="7648658" cy="2691866"/>
          </a:xfrm>
          <a:prstGeom prst="rect">
            <a:avLst/>
          </a:prstGeom>
        </p:spPr>
        <p:txBody>
          <a:bodyPr lIns="0" tIns="0" rIns="0" bIns="0" rtlCol="0" anchor="t">
            <a:spAutoFit/>
          </a:bodyPr>
          <a:lstStyle/>
          <a:p>
            <a:pPr algn="l">
              <a:lnSpc>
                <a:spcPts val="2953"/>
              </a:lnSpc>
            </a:pPr>
            <a:r>
              <a:rPr lang="en-US" sz="2299" spc="32">
                <a:solidFill>
                  <a:srgbClr val="212121"/>
                </a:solidFill>
                <a:latin typeface="Montserrat Bold"/>
              </a:rPr>
              <a:t>The Outcomes – these define what is required by the principle.</a:t>
            </a:r>
          </a:p>
          <a:p>
            <a:pPr algn="l">
              <a:lnSpc>
                <a:spcPts val="2953"/>
              </a:lnSpc>
            </a:pPr>
            <a:endParaRPr lang="en-US" sz="2299" spc="32">
              <a:solidFill>
                <a:srgbClr val="212121"/>
              </a:solidFill>
              <a:latin typeface="Montserrat Bold"/>
            </a:endParaRPr>
          </a:p>
          <a:p>
            <a:pPr marL="416242" lvl="1" indent="-208121" algn="l">
              <a:lnSpc>
                <a:spcPts val="3219"/>
              </a:lnSpc>
              <a:buFont typeface="Arial"/>
              <a:buChar char="•"/>
            </a:pPr>
            <a:r>
              <a:rPr lang="en-US" sz="2299" spc="2">
                <a:solidFill>
                  <a:srgbClr val="000000"/>
                </a:solidFill>
                <a:latin typeface="Montserrat"/>
              </a:rPr>
              <a:t>Product and services outcome</a:t>
            </a:r>
          </a:p>
          <a:p>
            <a:pPr marL="416242" lvl="1" indent="-208121" algn="l">
              <a:lnSpc>
                <a:spcPts val="3219"/>
              </a:lnSpc>
              <a:buFont typeface="Arial"/>
              <a:buChar char="•"/>
            </a:pPr>
            <a:r>
              <a:rPr lang="en-US" sz="2299" spc="2">
                <a:solidFill>
                  <a:srgbClr val="000000"/>
                </a:solidFill>
                <a:latin typeface="Montserrat"/>
              </a:rPr>
              <a:t>Price and value outcome</a:t>
            </a:r>
          </a:p>
          <a:p>
            <a:pPr marL="416242" lvl="1" indent="-208121" algn="l">
              <a:lnSpc>
                <a:spcPts val="3219"/>
              </a:lnSpc>
              <a:buFont typeface="Arial"/>
              <a:buChar char="•"/>
            </a:pPr>
            <a:r>
              <a:rPr lang="en-US" sz="2299" spc="2">
                <a:solidFill>
                  <a:srgbClr val="000000"/>
                </a:solidFill>
                <a:latin typeface="Montserrat"/>
              </a:rPr>
              <a:t>Consumer understanding outcome</a:t>
            </a:r>
          </a:p>
          <a:p>
            <a:pPr marL="416242" lvl="1" indent="-208121" algn="l">
              <a:lnSpc>
                <a:spcPts val="3219"/>
              </a:lnSpc>
              <a:buFont typeface="Arial"/>
              <a:buChar char="•"/>
            </a:pPr>
            <a:r>
              <a:rPr lang="en-US" sz="2299" spc="2">
                <a:solidFill>
                  <a:srgbClr val="000000"/>
                </a:solidFill>
                <a:latin typeface="Montserrat"/>
              </a:rPr>
              <a:t>Consumer support outcome</a:t>
            </a:r>
          </a:p>
        </p:txBody>
      </p:sp>
      <p:sp>
        <p:nvSpPr>
          <p:cNvPr id="6" name="TextBox 6"/>
          <p:cNvSpPr txBox="1"/>
          <p:nvPr/>
        </p:nvSpPr>
        <p:spPr>
          <a:xfrm>
            <a:off x="1028700" y="3845182"/>
            <a:ext cx="16483445" cy="393443"/>
          </a:xfrm>
          <a:prstGeom prst="rect">
            <a:avLst/>
          </a:prstGeom>
        </p:spPr>
        <p:txBody>
          <a:bodyPr lIns="0" tIns="0" rIns="0" bIns="0" rtlCol="0" anchor="t">
            <a:spAutoFit/>
          </a:bodyPr>
          <a:lstStyle/>
          <a:p>
            <a:pPr algn="l">
              <a:lnSpc>
                <a:spcPts val="3081"/>
              </a:lnSpc>
            </a:pPr>
            <a:r>
              <a:rPr lang="en-US" sz="2900" spc="42">
                <a:solidFill>
                  <a:srgbClr val="FF6A14"/>
                </a:solidFill>
                <a:latin typeface="Montserrat Bold"/>
              </a:rPr>
              <a:t>The Principle requires firms to act to deliver good outcomes for retail customers</a:t>
            </a:r>
          </a:p>
        </p:txBody>
      </p:sp>
      <p:grpSp>
        <p:nvGrpSpPr>
          <p:cNvPr id="7" name="Group 7"/>
          <p:cNvGrpSpPr/>
          <p:nvPr/>
        </p:nvGrpSpPr>
        <p:grpSpPr>
          <a:xfrm>
            <a:off x="1028700" y="1991350"/>
            <a:ext cx="11505941" cy="1180420"/>
            <a:chOff x="0" y="0"/>
            <a:chExt cx="3030371" cy="310893"/>
          </a:xfrm>
        </p:grpSpPr>
        <p:sp>
          <p:nvSpPr>
            <p:cNvPr id="8" name="Freeform 8"/>
            <p:cNvSpPr/>
            <p:nvPr/>
          </p:nvSpPr>
          <p:spPr>
            <a:xfrm>
              <a:off x="0" y="0"/>
              <a:ext cx="3030371" cy="310893"/>
            </a:xfrm>
            <a:custGeom>
              <a:avLst/>
              <a:gdLst/>
              <a:ahLst/>
              <a:cxnLst/>
              <a:rect l="l" t="t" r="r" b="b"/>
              <a:pathLst>
                <a:path w="3030371" h="310893">
                  <a:moveTo>
                    <a:pt x="0" y="0"/>
                  </a:moveTo>
                  <a:lnTo>
                    <a:pt x="3030371" y="0"/>
                  </a:lnTo>
                  <a:lnTo>
                    <a:pt x="3030371" y="310893"/>
                  </a:lnTo>
                  <a:lnTo>
                    <a:pt x="0" y="310893"/>
                  </a:lnTo>
                  <a:close/>
                </a:path>
              </a:pathLst>
            </a:custGeom>
            <a:solidFill>
              <a:srgbClr val="000000"/>
            </a:solidFill>
          </p:spPr>
        </p:sp>
        <p:sp>
          <p:nvSpPr>
            <p:cNvPr id="9" name="TextBox 9"/>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10" name="TextBox 10"/>
          <p:cNvSpPr txBox="1"/>
          <p:nvPr/>
        </p:nvSpPr>
        <p:spPr>
          <a:xfrm>
            <a:off x="1596719" y="2324105"/>
            <a:ext cx="11956492"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Elements of the Consumer Duty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sp>
        <p:nvSpPr>
          <p:cNvPr id="4" name="TextBox 4"/>
          <p:cNvSpPr txBox="1"/>
          <p:nvPr/>
        </p:nvSpPr>
        <p:spPr>
          <a:xfrm>
            <a:off x="1028700" y="4291012"/>
            <a:ext cx="7378200" cy="2966314"/>
          </a:xfrm>
          <a:prstGeom prst="rect">
            <a:avLst/>
          </a:prstGeom>
        </p:spPr>
        <p:txBody>
          <a:bodyPr lIns="0" tIns="0" rIns="0" bIns="0" rtlCol="0" anchor="t">
            <a:spAutoFit/>
          </a:bodyPr>
          <a:lstStyle/>
          <a:p>
            <a:pPr marL="416242" lvl="1" indent="-208121" algn="l">
              <a:lnSpc>
                <a:spcPts val="2953"/>
              </a:lnSpc>
              <a:buFont typeface="Arial"/>
              <a:buChar char="•"/>
            </a:pPr>
            <a:r>
              <a:rPr lang="en-US" sz="2299" spc="34">
                <a:solidFill>
                  <a:srgbClr val="000000"/>
                </a:solidFill>
                <a:latin typeface="Montserrat"/>
              </a:rPr>
              <a:t>Communications must support and enable consumers to make informed decisions about products and services.</a:t>
            </a:r>
          </a:p>
          <a:p>
            <a:pPr marL="416242" lvl="1" indent="-208121" algn="l">
              <a:lnSpc>
                <a:spcPts val="2953"/>
              </a:lnSpc>
            </a:pPr>
            <a:r>
              <a:rPr lang="en-US" sz="2299" spc="34">
                <a:solidFill>
                  <a:srgbClr val="000000"/>
                </a:solidFill>
                <a:latin typeface="Montserrat"/>
              </a:rPr>
              <a:t> </a:t>
            </a:r>
          </a:p>
          <a:p>
            <a:pPr marL="416242" lvl="1" indent="-208121" algn="l">
              <a:lnSpc>
                <a:spcPts val="2953"/>
              </a:lnSpc>
              <a:buFont typeface="Arial"/>
              <a:buChar char="•"/>
            </a:pPr>
            <a:r>
              <a:rPr lang="en-US" sz="2299" spc="34">
                <a:solidFill>
                  <a:srgbClr val="000000"/>
                </a:solidFill>
                <a:latin typeface="Montserrat"/>
              </a:rPr>
              <a:t>Information must be given at the right time and presented in a way that the consumer understands.</a:t>
            </a:r>
          </a:p>
          <a:p>
            <a:pPr algn="l">
              <a:lnSpc>
                <a:spcPts val="2953"/>
              </a:lnSpc>
            </a:pPr>
            <a:r>
              <a:rPr lang="en-US" sz="2299" spc="34">
                <a:solidFill>
                  <a:srgbClr val="000000"/>
                </a:solidFill>
                <a:latin typeface="Montserrat"/>
              </a:rPr>
              <a:t> </a:t>
            </a:r>
          </a:p>
        </p:txBody>
      </p:sp>
      <p:grpSp>
        <p:nvGrpSpPr>
          <p:cNvPr id="5" name="Group 5"/>
          <p:cNvGrpSpPr/>
          <p:nvPr/>
        </p:nvGrpSpPr>
        <p:grpSpPr>
          <a:xfrm>
            <a:off x="1028700" y="1991350"/>
            <a:ext cx="10924070" cy="1180420"/>
            <a:chOff x="0" y="0"/>
            <a:chExt cx="2877121" cy="310893"/>
          </a:xfrm>
        </p:grpSpPr>
        <p:sp>
          <p:nvSpPr>
            <p:cNvPr id="6" name="Freeform 6"/>
            <p:cNvSpPr/>
            <p:nvPr/>
          </p:nvSpPr>
          <p:spPr>
            <a:xfrm>
              <a:off x="0" y="0"/>
              <a:ext cx="2877121" cy="310893"/>
            </a:xfrm>
            <a:custGeom>
              <a:avLst/>
              <a:gdLst/>
              <a:ahLst/>
              <a:cxnLst/>
              <a:rect l="l" t="t" r="r" b="b"/>
              <a:pathLst>
                <a:path w="2877121" h="310893">
                  <a:moveTo>
                    <a:pt x="0" y="0"/>
                  </a:moveTo>
                  <a:lnTo>
                    <a:pt x="2877121" y="0"/>
                  </a:lnTo>
                  <a:lnTo>
                    <a:pt x="2877121" y="310893"/>
                  </a:lnTo>
                  <a:lnTo>
                    <a:pt x="0" y="310893"/>
                  </a:lnTo>
                  <a:close/>
                </a:path>
              </a:pathLst>
            </a:custGeom>
            <a:solidFill>
              <a:srgbClr val="000000"/>
            </a:solidFill>
          </p:spPr>
        </p:sp>
        <p:sp>
          <p:nvSpPr>
            <p:cNvPr id="7" name="TextBox 7"/>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8" name="TextBox 8"/>
          <p:cNvSpPr txBox="1"/>
          <p:nvPr/>
        </p:nvSpPr>
        <p:spPr>
          <a:xfrm>
            <a:off x="1596719" y="2274922"/>
            <a:ext cx="11956492"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Consumer Understanding Outcome</a:t>
            </a:r>
          </a:p>
        </p:txBody>
      </p:sp>
      <p:sp>
        <p:nvSpPr>
          <p:cNvPr id="9" name="TextBox 9"/>
          <p:cNvSpPr txBox="1"/>
          <p:nvPr/>
        </p:nvSpPr>
        <p:spPr>
          <a:xfrm>
            <a:off x="9236324" y="4291012"/>
            <a:ext cx="7378200" cy="1480414"/>
          </a:xfrm>
          <a:prstGeom prst="rect">
            <a:avLst/>
          </a:prstGeom>
        </p:spPr>
        <p:txBody>
          <a:bodyPr lIns="0" tIns="0" rIns="0" bIns="0" rtlCol="0" anchor="t">
            <a:spAutoFit/>
          </a:bodyPr>
          <a:lstStyle/>
          <a:p>
            <a:pPr marL="416242" lvl="1" indent="-208121" algn="l">
              <a:lnSpc>
                <a:spcPts val="2953"/>
              </a:lnSpc>
              <a:buFont typeface="Arial"/>
              <a:buChar char="•"/>
            </a:pPr>
            <a:r>
              <a:rPr lang="en-US" sz="2299" spc="34">
                <a:solidFill>
                  <a:srgbClr val="000000"/>
                </a:solidFill>
                <a:latin typeface="Montserrat"/>
              </a:rPr>
              <a:t>Firms must ensure that their communications are likely to be understood by the customers intended to receive the communications.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grpSp>
        <p:nvGrpSpPr>
          <p:cNvPr id="4" name="Group 4"/>
          <p:cNvGrpSpPr/>
          <p:nvPr/>
        </p:nvGrpSpPr>
        <p:grpSpPr>
          <a:xfrm>
            <a:off x="1028700" y="1991350"/>
            <a:ext cx="8256478" cy="1180420"/>
            <a:chOff x="0" y="0"/>
            <a:chExt cx="2174546" cy="310893"/>
          </a:xfrm>
        </p:grpSpPr>
        <p:sp>
          <p:nvSpPr>
            <p:cNvPr id="5" name="Freeform 5"/>
            <p:cNvSpPr/>
            <p:nvPr/>
          </p:nvSpPr>
          <p:spPr>
            <a:xfrm>
              <a:off x="0" y="0"/>
              <a:ext cx="2174546" cy="310893"/>
            </a:xfrm>
            <a:custGeom>
              <a:avLst/>
              <a:gdLst/>
              <a:ahLst/>
              <a:cxnLst/>
              <a:rect l="l" t="t" r="r" b="b"/>
              <a:pathLst>
                <a:path w="2174546" h="310893">
                  <a:moveTo>
                    <a:pt x="0" y="0"/>
                  </a:moveTo>
                  <a:lnTo>
                    <a:pt x="2174546" y="0"/>
                  </a:lnTo>
                  <a:lnTo>
                    <a:pt x="2174546" y="310893"/>
                  </a:lnTo>
                  <a:lnTo>
                    <a:pt x="0" y="310893"/>
                  </a:lnTo>
                  <a:close/>
                </a:path>
              </a:pathLst>
            </a:custGeom>
            <a:solidFill>
              <a:srgbClr val="000000"/>
            </a:solidFill>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sp>
        <p:nvSpPr>
          <p:cNvPr id="7" name="TextBox 7"/>
          <p:cNvSpPr txBox="1"/>
          <p:nvPr/>
        </p:nvSpPr>
        <p:spPr>
          <a:xfrm>
            <a:off x="1596719" y="2274922"/>
            <a:ext cx="11956492"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Communication</a:t>
            </a:r>
          </a:p>
        </p:txBody>
      </p:sp>
      <p:sp>
        <p:nvSpPr>
          <p:cNvPr id="8" name="TextBox 8"/>
          <p:cNvSpPr txBox="1"/>
          <p:nvPr/>
        </p:nvSpPr>
        <p:spPr>
          <a:xfrm>
            <a:off x="1028700" y="3525343"/>
            <a:ext cx="8400712" cy="2922056"/>
          </a:xfrm>
          <a:prstGeom prst="rect">
            <a:avLst/>
          </a:prstGeom>
        </p:spPr>
        <p:txBody>
          <a:bodyPr lIns="0" tIns="0" rIns="0" bIns="0" rtlCol="0" anchor="t">
            <a:spAutoFit/>
          </a:bodyPr>
          <a:lstStyle/>
          <a:p>
            <a:pPr>
              <a:lnSpc>
                <a:spcPts val="2621"/>
              </a:lnSpc>
            </a:pPr>
            <a:r>
              <a:rPr lang="en-US" sz="2299" spc="2">
                <a:solidFill>
                  <a:srgbClr val="FF6A14"/>
                </a:solidFill>
                <a:latin typeface="Montserrat Bold"/>
              </a:rPr>
              <a:t>Types of Communication</a:t>
            </a:r>
          </a:p>
          <a:p>
            <a:pPr>
              <a:lnSpc>
                <a:spcPts val="2621"/>
              </a:lnSpc>
            </a:pPr>
            <a:endParaRPr lang="en-US" sz="2299" spc="2">
              <a:solidFill>
                <a:srgbClr val="FF6A14"/>
              </a:solidFill>
              <a:latin typeface="Montserrat Bold"/>
            </a:endParaRPr>
          </a:p>
          <a:p>
            <a:pPr marL="416242" lvl="1" indent="-208121" algn="l">
              <a:lnSpc>
                <a:spcPts val="2621"/>
              </a:lnSpc>
              <a:buFont typeface="Arial"/>
              <a:buChar char="•"/>
            </a:pPr>
            <a:r>
              <a:rPr lang="en-US" sz="2299" spc="2">
                <a:solidFill>
                  <a:srgbClr val="000000"/>
                </a:solidFill>
                <a:latin typeface="Montserrat"/>
              </a:rPr>
              <a:t>Product terms and conditions</a:t>
            </a:r>
          </a:p>
          <a:p>
            <a:pPr marL="416242" lvl="1" indent="-208121" algn="l">
              <a:lnSpc>
                <a:spcPts val="2621"/>
              </a:lnSpc>
              <a:buFont typeface="Arial"/>
              <a:buChar char="•"/>
            </a:pPr>
            <a:r>
              <a:rPr lang="en-US" sz="2299" spc="2">
                <a:solidFill>
                  <a:srgbClr val="000000"/>
                </a:solidFill>
                <a:latin typeface="Montserrat"/>
              </a:rPr>
              <a:t>Financial promotions</a:t>
            </a:r>
          </a:p>
          <a:p>
            <a:pPr marL="416242" lvl="1" indent="-208121" algn="l">
              <a:lnSpc>
                <a:spcPts val="2621"/>
              </a:lnSpc>
              <a:buFont typeface="Arial"/>
              <a:buChar char="•"/>
            </a:pPr>
            <a:r>
              <a:rPr lang="en-US" sz="2299" spc="2">
                <a:solidFill>
                  <a:srgbClr val="000000"/>
                </a:solidFill>
                <a:latin typeface="Montserrat"/>
              </a:rPr>
              <a:t>Insurer documentation (third-party communications)</a:t>
            </a:r>
          </a:p>
          <a:p>
            <a:pPr marL="416242" lvl="1" indent="-208121" algn="l">
              <a:lnSpc>
                <a:spcPts val="2621"/>
              </a:lnSpc>
              <a:buFont typeface="Arial"/>
              <a:buChar char="•"/>
            </a:pPr>
            <a:r>
              <a:rPr lang="en-US" sz="2299" spc="2">
                <a:solidFill>
                  <a:srgbClr val="000000"/>
                </a:solidFill>
                <a:latin typeface="Montserrat"/>
              </a:rPr>
              <a:t>Firm documentation</a:t>
            </a:r>
          </a:p>
          <a:p>
            <a:pPr marL="416242" lvl="1" indent="-208121" algn="l">
              <a:lnSpc>
                <a:spcPts val="2621"/>
              </a:lnSpc>
              <a:buFont typeface="Arial"/>
              <a:buChar char="•"/>
            </a:pPr>
            <a:r>
              <a:rPr lang="en-US" sz="2299" spc="2">
                <a:solidFill>
                  <a:srgbClr val="000000"/>
                </a:solidFill>
                <a:latin typeface="Montserrat"/>
              </a:rPr>
              <a:t>Sales related communications</a:t>
            </a:r>
          </a:p>
          <a:p>
            <a:pPr marL="416242" lvl="1" indent="-208121" algn="l">
              <a:lnSpc>
                <a:spcPts val="2621"/>
              </a:lnSpc>
              <a:buFont typeface="Arial"/>
              <a:buChar char="•"/>
            </a:pPr>
            <a:r>
              <a:rPr lang="en-US" sz="2299" spc="2">
                <a:solidFill>
                  <a:srgbClr val="000000"/>
                </a:solidFill>
                <a:latin typeface="Montserrat"/>
              </a:rPr>
              <a:t>Post-sale communications</a:t>
            </a:r>
          </a:p>
          <a:p>
            <a:pPr marL="416242" lvl="1" indent="-208121" algn="l">
              <a:lnSpc>
                <a:spcPts val="2621"/>
              </a:lnSpc>
              <a:buFont typeface="Arial"/>
              <a:buChar char="•"/>
            </a:pPr>
            <a:r>
              <a:rPr lang="en-US" sz="2299" spc="2">
                <a:solidFill>
                  <a:srgbClr val="000000"/>
                </a:solidFill>
                <a:latin typeface="Montserrat"/>
              </a:rPr>
              <a:t>Telephone scripts</a:t>
            </a:r>
          </a:p>
        </p:txBody>
      </p:sp>
      <p:sp>
        <p:nvSpPr>
          <p:cNvPr id="9" name="TextBox 9"/>
          <p:cNvSpPr txBox="1"/>
          <p:nvPr/>
        </p:nvSpPr>
        <p:spPr>
          <a:xfrm>
            <a:off x="1028700" y="6687116"/>
            <a:ext cx="8936504" cy="1950704"/>
          </a:xfrm>
          <a:prstGeom prst="rect">
            <a:avLst/>
          </a:prstGeom>
        </p:spPr>
        <p:txBody>
          <a:bodyPr lIns="0" tIns="0" rIns="0" bIns="0" rtlCol="0" anchor="t">
            <a:spAutoFit/>
          </a:bodyPr>
          <a:lstStyle/>
          <a:p>
            <a:pPr algn="l">
              <a:lnSpc>
                <a:spcPts val="2621"/>
              </a:lnSpc>
            </a:pPr>
            <a:r>
              <a:rPr lang="en-US" sz="2299" spc="32">
                <a:solidFill>
                  <a:srgbClr val="FF6A14"/>
                </a:solidFill>
                <a:latin typeface="Montserrat Bold"/>
              </a:rPr>
              <a:t>The outcome applies to all communications with customers including: -</a:t>
            </a:r>
          </a:p>
          <a:p>
            <a:pPr algn="l">
              <a:lnSpc>
                <a:spcPts val="2621"/>
              </a:lnSpc>
            </a:pPr>
            <a:endParaRPr lang="en-US" sz="2299" spc="32">
              <a:solidFill>
                <a:srgbClr val="FF6A14"/>
              </a:solidFill>
              <a:latin typeface="Montserrat Bold"/>
            </a:endParaRPr>
          </a:p>
          <a:p>
            <a:pPr marL="416242" lvl="1" indent="-208121" algn="l">
              <a:lnSpc>
                <a:spcPts val="2621"/>
              </a:lnSpc>
              <a:buFont typeface="Arial"/>
              <a:buChar char="•"/>
            </a:pPr>
            <a:r>
              <a:rPr lang="en-US" sz="2299" spc="2">
                <a:solidFill>
                  <a:srgbClr val="000000"/>
                </a:solidFill>
                <a:latin typeface="Montserrat"/>
              </a:rPr>
              <a:t>Before, during and after the sale of a product</a:t>
            </a:r>
          </a:p>
          <a:p>
            <a:pPr marL="416242" lvl="1" indent="-208121" algn="l">
              <a:lnSpc>
                <a:spcPts val="2621"/>
              </a:lnSpc>
              <a:buFont typeface="Arial"/>
              <a:buChar char="•"/>
            </a:pPr>
            <a:r>
              <a:rPr lang="en-US" sz="2299" spc="2">
                <a:solidFill>
                  <a:srgbClr val="000000"/>
                </a:solidFill>
                <a:latin typeface="Montserrat"/>
              </a:rPr>
              <a:t>Interactions that do not relate to a specific product</a:t>
            </a:r>
          </a:p>
          <a:p>
            <a:pPr marL="416242" lvl="1" indent="-208121" algn="l">
              <a:lnSpc>
                <a:spcPts val="2621"/>
              </a:lnSpc>
              <a:buFont typeface="Arial"/>
              <a:buChar char="•"/>
            </a:pPr>
            <a:r>
              <a:rPr lang="en-US" sz="2299" spc="2">
                <a:solidFill>
                  <a:srgbClr val="000000"/>
                </a:solidFill>
                <a:latin typeface="Montserrat"/>
              </a:rPr>
              <a:t>Verbal communications, visual or in writing.</a:t>
            </a:r>
          </a:p>
        </p:txBody>
      </p:sp>
      <p:sp>
        <p:nvSpPr>
          <p:cNvPr id="10" name="TextBox 10"/>
          <p:cNvSpPr txBox="1"/>
          <p:nvPr/>
        </p:nvSpPr>
        <p:spPr>
          <a:xfrm>
            <a:off x="10565366" y="3525343"/>
            <a:ext cx="6906181" cy="4540975"/>
          </a:xfrm>
          <a:prstGeom prst="rect">
            <a:avLst/>
          </a:prstGeom>
        </p:spPr>
        <p:txBody>
          <a:bodyPr lIns="0" tIns="0" rIns="0" bIns="0" rtlCol="0" anchor="t">
            <a:spAutoFit/>
          </a:bodyPr>
          <a:lstStyle/>
          <a:p>
            <a:pPr algn="l">
              <a:lnSpc>
                <a:spcPts val="2621"/>
              </a:lnSpc>
            </a:pPr>
            <a:r>
              <a:rPr lang="en-US" sz="2299" spc="2">
                <a:solidFill>
                  <a:srgbClr val="FF6A14"/>
                </a:solidFill>
                <a:latin typeface="Montserrat Bold"/>
              </a:rPr>
              <a:t>Communication channels</a:t>
            </a:r>
          </a:p>
          <a:p>
            <a:pPr algn="l">
              <a:lnSpc>
                <a:spcPts val="2621"/>
              </a:lnSpc>
            </a:pPr>
            <a:endParaRPr lang="en-US" sz="2299" spc="2">
              <a:solidFill>
                <a:srgbClr val="FF6A14"/>
              </a:solidFill>
              <a:latin typeface="Montserrat Bold"/>
            </a:endParaRPr>
          </a:p>
          <a:p>
            <a:pPr marL="416242" lvl="1" indent="-208121" algn="l">
              <a:lnSpc>
                <a:spcPts val="2621"/>
              </a:lnSpc>
              <a:buFont typeface="Arial"/>
              <a:buChar char="•"/>
            </a:pPr>
            <a:r>
              <a:rPr lang="en-US" sz="2299" spc="2">
                <a:solidFill>
                  <a:srgbClr val="000000"/>
                </a:solidFill>
                <a:latin typeface="Montserrat"/>
              </a:rPr>
              <a:t>Telephone</a:t>
            </a:r>
          </a:p>
          <a:p>
            <a:pPr marL="416242" lvl="1" indent="-208121" algn="l">
              <a:lnSpc>
                <a:spcPts val="2621"/>
              </a:lnSpc>
              <a:buFont typeface="Arial"/>
              <a:buChar char="•"/>
            </a:pPr>
            <a:r>
              <a:rPr lang="en-US" sz="2299" spc="2">
                <a:solidFill>
                  <a:srgbClr val="000000"/>
                </a:solidFill>
                <a:latin typeface="Montserrat"/>
              </a:rPr>
              <a:t>Face-to-face </a:t>
            </a:r>
          </a:p>
          <a:p>
            <a:pPr marL="416242" lvl="1" indent="-208121" algn="l">
              <a:lnSpc>
                <a:spcPts val="2621"/>
              </a:lnSpc>
              <a:buFont typeface="Arial"/>
              <a:buChar char="•"/>
            </a:pPr>
            <a:r>
              <a:rPr lang="en-US" sz="2299" spc="2">
                <a:solidFill>
                  <a:srgbClr val="000000"/>
                </a:solidFill>
                <a:latin typeface="Montserrat"/>
              </a:rPr>
              <a:t>Online - digital communications - should be compatible with different mediums laptop tablets or smartphones</a:t>
            </a:r>
          </a:p>
          <a:p>
            <a:pPr marL="416242" lvl="1" indent="-208121" algn="l">
              <a:lnSpc>
                <a:spcPts val="2621"/>
              </a:lnSpc>
              <a:buFont typeface="Arial"/>
              <a:buChar char="•"/>
            </a:pPr>
            <a:r>
              <a:rPr lang="en-US" sz="2299" spc="2">
                <a:solidFill>
                  <a:srgbClr val="000000"/>
                </a:solidFill>
                <a:latin typeface="Montserrat"/>
              </a:rPr>
              <a:t>Written - letters, reports</a:t>
            </a:r>
          </a:p>
          <a:p>
            <a:pPr marL="416242" lvl="1" indent="-208121" algn="l">
              <a:lnSpc>
                <a:spcPts val="2621"/>
              </a:lnSpc>
              <a:buFont typeface="Arial"/>
              <a:buChar char="•"/>
            </a:pPr>
            <a:r>
              <a:rPr lang="en-US" sz="2299" spc="2">
                <a:solidFill>
                  <a:srgbClr val="000000"/>
                </a:solidFill>
                <a:latin typeface="Montserrat"/>
              </a:rPr>
              <a:t>Website</a:t>
            </a:r>
          </a:p>
          <a:p>
            <a:pPr marL="416242" lvl="1" indent="-208121" algn="l">
              <a:lnSpc>
                <a:spcPts val="2621"/>
              </a:lnSpc>
              <a:buFont typeface="Arial"/>
              <a:buChar char="•"/>
            </a:pPr>
            <a:r>
              <a:rPr lang="en-US" sz="2299" spc="2">
                <a:solidFill>
                  <a:srgbClr val="000000"/>
                </a:solidFill>
                <a:latin typeface="Montserrat"/>
              </a:rPr>
              <a:t>Text messages</a:t>
            </a:r>
          </a:p>
          <a:p>
            <a:pPr marL="416242" lvl="1" indent="-208121" algn="l">
              <a:lnSpc>
                <a:spcPts val="2621"/>
              </a:lnSpc>
              <a:buFont typeface="Arial"/>
              <a:buChar char="•"/>
            </a:pPr>
            <a:r>
              <a:rPr lang="en-US" sz="2299" spc="2">
                <a:solidFill>
                  <a:srgbClr val="000000"/>
                </a:solidFill>
                <a:latin typeface="Montserrat"/>
              </a:rPr>
              <a:t>WhatsApp</a:t>
            </a:r>
          </a:p>
          <a:p>
            <a:pPr marL="416242" lvl="1" indent="-208121" algn="l">
              <a:lnSpc>
                <a:spcPts val="2621"/>
              </a:lnSpc>
              <a:buFont typeface="Arial"/>
              <a:buChar char="•"/>
            </a:pPr>
            <a:r>
              <a:rPr lang="en-US" sz="2299" spc="2">
                <a:solidFill>
                  <a:srgbClr val="000000"/>
                </a:solidFill>
                <a:latin typeface="Montserrat"/>
              </a:rPr>
              <a:t>Social media: Facebook, LinkedIn, Instagram, TikTok, YouTube, Twitter, Skype, Teams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502920"/>
          </a:xfrm>
          <a:prstGeom prst="rect">
            <a:avLst/>
          </a:prstGeom>
        </p:spPr>
      </p:pic>
      <p:pic>
        <p:nvPicPr>
          <p:cNvPr id="3" name="Picture 3"/>
          <p:cNvPicPr>
            <a:picLocks noChangeAspect="1"/>
          </p:cNvPicPr>
          <p:nvPr/>
        </p:nvPicPr>
        <p:blipFill>
          <a:blip r:embed="rId3"/>
          <a:srcRect/>
          <a:stretch>
            <a:fillRect/>
          </a:stretch>
        </p:blipFill>
        <p:spPr>
          <a:xfrm>
            <a:off x="0" y="8965692"/>
            <a:ext cx="18288000" cy="1321308"/>
          </a:xfrm>
          <a:prstGeom prst="rect">
            <a:avLst/>
          </a:prstGeom>
        </p:spPr>
      </p:pic>
      <p:grpSp>
        <p:nvGrpSpPr>
          <p:cNvPr id="4" name="Group 4"/>
          <p:cNvGrpSpPr/>
          <p:nvPr/>
        </p:nvGrpSpPr>
        <p:grpSpPr>
          <a:xfrm>
            <a:off x="1028700" y="2010415"/>
            <a:ext cx="8877434" cy="1180420"/>
            <a:chOff x="0" y="0"/>
            <a:chExt cx="2338090" cy="310893"/>
          </a:xfrm>
        </p:grpSpPr>
        <p:sp>
          <p:nvSpPr>
            <p:cNvPr id="5" name="Freeform 5"/>
            <p:cNvSpPr/>
            <p:nvPr/>
          </p:nvSpPr>
          <p:spPr>
            <a:xfrm>
              <a:off x="0" y="0"/>
              <a:ext cx="2338090" cy="310893"/>
            </a:xfrm>
            <a:custGeom>
              <a:avLst/>
              <a:gdLst/>
              <a:ahLst/>
              <a:cxnLst/>
              <a:rect l="l" t="t" r="r" b="b"/>
              <a:pathLst>
                <a:path w="2338090" h="310893">
                  <a:moveTo>
                    <a:pt x="0" y="0"/>
                  </a:moveTo>
                  <a:lnTo>
                    <a:pt x="2338090" y="0"/>
                  </a:lnTo>
                  <a:lnTo>
                    <a:pt x="2338090" y="310893"/>
                  </a:lnTo>
                  <a:lnTo>
                    <a:pt x="0" y="310893"/>
                  </a:lnTo>
                  <a:close/>
                </a:path>
              </a:pathLst>
            </a:custGeom>
            <a:solidFill>
              <a:srgbClr val="000000"/>
            </a:solidFill>
          </p:spPr>
        </p:sp>
        <p:sp>
          <p:nvSpPr>
            <p:cNvPr id="6" name="TextBox 6"/>
            <p:cNvSpPr txBox="1"/>
            <p:nvPr/>
          </p:nvSpPr>
          <p:spPr>
            <a:xfrm>
              <a:off x="0" y="-76200"/>
              <a:ext cx="812800" cy="889000"/>
            </a:xfrm>
            <a:prstGeom prst="rect">
              <a:avLst/>
            </a:prstGeom>
          </p:spPr>
          <p:txBody>
            <a:bodyPr lIns="50800" tIns="50800" rIns="50800" bIns="50800" rtlCol="0" anchor="ctr"/>
            <a:lstStyle/>
            <a:p>
              <a:pPr algn="ctr">
                <a:lnSpc>
                  <a:spcPts val="3750"/>
                </a:lnSpc>
              </a:pPr>
              <a:endParaRPr/>
            </a:p>
          </p:txBody>
        </p:sp>
      </p:grpSp>
      <p:grpSp>
        <p:nvGrpSpPr>
          <p:cNvPr id="7" name="Group 7"/>
          <p:cNvGrpSpPr/>
          <p:nvPr/>
        </p:nvGrpSpPr>
        <p:grpSpPr>
          <a:xfrm>
            <a:off x="4512647" y="4136346"/>
            <a:ext cx="3654409" cy="1101702"/>
            <a:chOff x="0" y="0"/>
            <a:chExt cx="7573636" cy="2283240"/>
          </a:xfrm>
        </p:grpSpPr>
        <p:sp>
          <p:nvSpPr>
            <p:cNvPr id="8" name="Freeform 8"/>
            <p:cNvSpPr/>
            <p:nvPr/>
          </p:nvSpPr>
          <p:spPr>
            <a:xfrm>
              <a:off x="12700" y="12700"/>
              <a:ext cx="7548245" cy="2257806"/>
            </a:xfrm>
            <a:custGeom>
              <a:avLst/>
              <a:gdLst/>
              <a:ahLst/>
              <a:cxnLst/>
              <a:rect l="l" t="t" r="r" b="b"/>
              <a:pathLst>
                <a:path w="7548245" h="2257806">
                  <a:moveTo>
                    <a:pt x="0" y="376301"/>
                  </a:moveTo>
                  <a:cubicBezTo>
                    <a:pt x="0" y="168529"/>
                    <a:pt x="169799" y="0"/>
                    <a:pt x="379222" y="0"/>
                  </a:cubicBezTo>
                  <a:lnTo>
                    <a:pt x="7169023" y="0"/>
                  </a:lnTo>
                  <a:cubicBezTo>
                    <a:pt x="7378446" y="0"/>
                    <a:pt x="7548245" y="168529"/>
                    <a:pt x="7548245" y="376301"/>
                  </a:cubicBezTo>
                  <a:lnTo>
                    <a:pt x="7548245" y="1881505"/>
                  </a:lnTo>
                  <a:cubicBezTo>
                    <a:pt x="7548245" y="2089277"/>
                    <a:pt x="7378446" y="2257806"/>
                    <a:pt x="7169023" y="2257806"/>
                  </a:cubicBezTo>
                  <a:lnTo>
                    <a:pt x="379222" y="2257806"/>
                  </a:lnTo>
                  <a:cubicBezTo>
                    <a:pt x="169799" y="2257806"/>
                    <a:pt x="0" y="2089404"/>
                    <a:pt x="0" y="1881505"/>
                  </a:cubicBezTo>
                  <a:close/>
                </a:path>
              </a:pathLst>
            </a:custGeom>
            <a:solidFill>
              <a:srgbClr val="FF6A14"/>
            </a:solidFill>
          </p:spPr>
        </p:sp>
        <p:sp>
          <p:nvSpPr>
            <p:cNvPr id="9" name="Freeform 9"/>
            <p:cNvSpPr/>
            <p:nvPr/>
          </p:nvSpPr>
          <p:spPr>
            <a:xfrm>
              <a:off x="0" y="0"/>
              <a:ext cx="7573645" cy="2283206"/>
            </a:xfrm>
            <a:custGeom>
              <a:avLst/>
              <a:gdLst/>
              <a:ahLst/>
              <a:cxnLst/>
              <a:rect l="l" t="t" r="r" b="b"/>
              <a:pathLst>
                <a:path w="7573645" h="2283206">
                  <a:moveTo>
                    <a:pt x="0" y="389001"/>
                  </a:moveTo>
                  <a:cubicBezTo>
                    <a:pt x="0" y="174117"/>
                    <a:pt x="175641" y="0"/>
                    <a:pt x="391922" y="0"/>
                  </a:cubicBezTo>
                  <a:lnTo>
                    <a:pt x="7181723" y="0"/>
                  </a:lnTo>
                  <a:lnTo>
                    <a:pt x="7181723" y="12700"/>
                  </a:lnTo>
                  <a:lnTo>
                    <a:pt x="7181723" y="0"/>
                  </a:lnTo>
                  <a:cubicBezTo>
                    <a:pt x="7398131" y="0"/>
                    <a:pt x="7573645" y="174117"/>
                    <a:pt x="7573645" y="389001"/>
                  </a:cubicBezTo>
                  <a:lnTo>
                    <a:pt x="7560945" y="389001"/>
                  </a:lnTo>
                  <a:lnTo>
                    <a:pt x="7573645" y="389001"/>
                  </a:lnTo>
                  <a:lnTo>
                    <a:pt x="7573645" y="1894205"/>
                  </a:lnTo>
                  <a:lnTo>
                    <a:pt x="7560945" y="1894205"/>
                  </a:lnTo>
                  <a:lnTo>
                    <a:pt x="7573645" y="1894205"/>
                  </a:lnTo>
                  <a:cubicBezTo>
                    <a:pt x="7573645" y="2109089"/>
                    <a:pt x="7398004" y="2283206"/>
                    <a:pt x="7181723" y="2283206"/>
                  </a:cubicBezTo>
                  <a:lnTo>
                    <a:pt x="7181723" y="2270506"/>
                  </a:lnTo>
                  <a:lnTo>
                    <a:pt x="7181723" y="2283206"/>
                  </a:lnTo>
                  <a:lnTo>
                    <a:pt x="391922" y="2283206"/>
                  </a:lnTo>
                  <a:lnTo>
                    <a:pt x="391922" y="2270506"/>
                  </a:lnTo>
                  <a:lnTo>
                    <a:pt x="391922" y="2283206"/>
                  </a:lnTo>
                  <a:cubicBezTo>
                    <a:pt x="175641" y="2283206"/>
                    <a:pt x="0" y="2109216"/>
                    <a:pt x="0" y="1894205"/>
                  </a:cubicBezTo>
                  <a:lnTo>
                    <a:pt x="0" y="389001"/>
                  </a:lnTo>
                  <a:lnTo>
                    <a:pt x="12700" y="389001"/>
                  </a:lnTo>
                  <a:lnTo>
                    <a:pt x="0" y="389001"/>
                  </a:lnTo>
                  <a:moveTo>
                    <a:pt x="25400" y="389001"/>
                  </a:moveTo>
                  <a:lnTo>
                    <a:pt x="25400" y="1894205"/>
                  </a:lnTo>
                  <a:lnTo>
                    <a:pt x="12700" y="1894205"/>
                  </a:lnTo>
                  <a:lnTo>
                    <a:pt x="25400" y="1894205"/>
                  </a:lnTo>
                  <a:cubicBezTo>
                    <a:pt x="25400" y="2094992"/>
                    <a:pt x="189484" y="2257806"/>
                    <a:pt x="391922" y="2257806"/>
                  </a:cubicBezTo>
                  <a:lnTo>
                    <a:pt x="7181723" y="2257806"/>
                  </a:lnTo>
                  <a:cubicBezTo>
                    <a:pt x="7384288" y="2257806"/>
                    <a:pt x="7548245" y="2094865"/>
                    <a:pt x="7548245" y="1894205"/>
                  </a:cubicBezTo>
                  <a:lnTo>
                    <a:pt x="7548245" y="389001"/>
                  </a:lnTo>
                  <a:cubicBezTo>
                    <a:pt x="7548245" y="188341"/>
                    <a:pt x="7384161" y="25400"/>
                    <a:pt x="7181723" y="25400"/>
                  </a:cubicBezTo>
                  <a:lnTo>
                    <a:pt x="391922" y="25400"/>
                  </a:lnTo>
                  <a:lnTo>
                    <a:pt x="391922" y="12700"/>
                  </a:lnTo>
                  <a:lnTo>
                    <a:pt x="391922" y="25400"/>
                  </a:lnTo>
                  <a:cubicBezTo>
                    <a:pt x="189484" y="25400"/>
                    <a:pt x="25400" y="188341"/>
                    <a:pt x="25400" y="389001"/>
                  </a:cubicBezTo>
                  <a:close/>
                </a:path>
              </a:pathLst>
            </a:custGeom>
            <a:solidFill>
              <a:srgbClr val="FFFFFF"/>
            </a:solidFill>
          </p:spPr>
        </p:sp>
      </p:grpSp>
      <p:grpSp>
        <p:nvGrpSpPr>
          <p:cNvPr id="10" name="Group 10"/>
          <p:cNvGrpSpPr/>
          <p:nvPr/>
        </p:nvGrpSpPr>
        <p:grpSpPr>
          <a:xfrm>
            <a:off x="9465056" y="4162715"/>
            <a:ext cx="3727336" cy="1048963"/>
            <a:chOff x="0" y="0"/>
            <a:chExt cx="7724774" cy="2173940"/>
          </a:xfrm>
        </p:grpSpPr>
        <p:sp>
          <p:nvSpPr>
            <p:cNvPr id="11" name="Freeform 11"/>
            <p:cNvSpPr/>
            <p:nvPr/>
          </p:nvSpPr>
          <p:spPr>
            <a:xfrm>
              <a:off x="12700" y="12700"/>
              <a:ext cx="7699375" cy="2148586"/>
            </a:xfrm>
            <a:custGeom>
              <a:avLst/>
              <a:gdLst/>
              <a:ahLst/>
              <a:cxnLst/>
              <a:rect l="l" t="t" r="r" b="b"/>
              <a:pathLst>
                <a:path w="7699375" h="2148586">
                  <a:moveTo>
                    <a:pt x="0" y="358140"/>
                  </a:moveTo>
                  <a:cubicBezTo>
                    <a:pt x="0" y="160274"/>
                    <a:pt x="161671" y="0"/>
                    <a:pt x="361188" y="0"/>
                  </a:cubicBezTo>
                  <a:lnTo>
                    <a:pt x="7338187" y="0"/>
                  </a:lnTo>
                  <a:cubicBezTo>
                    <a:pt x="7537577" y="0"/>
                    <a:pt x="7699375" y="160274"/>
                    <a:pt x="7699375" y="358140"/>
                  </a:cubicBezTo>
                  <a:lnTo>
                    <a:pt x="7699375" y="1790446"/>
                  </a:lnTo>
                  <a:cubicBezTo>
                    <a:pt x="7699375" y="1988185"/>
                    <a:pt x="7537704" y="2148586"/>
                    <a:pt x="7338187" y="2148586"/>
                  </a:cubicBezTo>
                  <a:lnTo>
                    <a:pt x="361188" y="2148586"/>
                  </a:lnTo>
                  <a:cubicBezTo>
                    <a:pt x="161671" y="2148586"/>
                    <a:pt x="0" y="1988185"/>
                    <a:pt x="0" y="1790446"/>
                  </a:cubicBezTo>
                  <a:close/>
                </a:path>
              </a:pathLst>
            </a:custGeom>
            <a:solidFill>
              <a:srgbClr val="FF6A14"/>
            </a:solidFill>
          </p:spPr>
        </p:sp>
        <p:sp>
          <p:nvSpPr>
            <p:cNvPr id="12" name="Freeform 12"/>
            <p:cNvSpPr/>
            <p:nvPr/>
          </p:nvSpPr>
          <p:spPr>
            <a:xfrm>
              <a:off x="0" y="0"/>
              <a:ext cx="7724775" cy="2173986"/>
            </a:xfrm>
            <a:custGeom>
              <a:avLst/>
              <a:gdLst/>
              <a:ahLst/>
              <a:cxnLst/>
              <a:rect l="l" t="t" r="r" b="b"/>
              <a:pathLst>
                <a:path w="7724775" h="2173986">
                  <a:moveTo>
                    <a:pt x="0" y="370840"/>
                  </a:moveTo>
                  <a:cubicBezTo>
                    <a:pt x="0" y="165862"/>
                    <a:pt x="167513" y="0"/>
                    <a:pt x="373888" y="0"/>
                  </a:cubicBezTo>
                  <a:lnTo>
                    <a:pt x="7350887" y="0"/>
                  </a:lnTo>
                  <a:lnTo>
                    <a:pt x="7350887" y="12700"/>
                  </a:lnTo>
                  <a:lnTo>
                    <a:pt x="7350887" y="0"/>
                  </a:lnTo>
                  <a:cubicBezTo>
                    <a:pt x="7557262" y="0"/>
                    <a:pt x="7724775" y="165862"/>
                    <a:pt x="7724775" y="370840"/>
                  </a:cubicBezTo>
                  <a:lnTo>
                    <a:pt x="7712075" y="370840"/>
                  </a:lnTo>
                  <a:lnTo>
                    <a:pt x="7724775" y="370840"/>
                  </a:lnTo>
                  <a:lnTo>
                    <a:pt x="7724775" y="1803146"/>
                  </a:lnTo>
                  <a:lnTo>
                    <a:pt x="7712075" y="1803146"/>
                  </a:lnTo>
                  <a:lnTo>
                    <a:pt x="7724775" y="1803146"/>
                  </a:lnTo>
                  <a:cubicBezTo>
                    <a:pt x="7724775" y="2007997"/>
                    <a:pt x="7557262" y="2173986"/>
                    <a:pt x="7350887" y="2173986"/>
                  </a:cubicBezTo>
                  <a:lnTo>
                    <a:pt x="7350887" y="2161286"/>
                  </a:lnTo>
                  <a:lnTo>
                    <a:pt x="7350887" y="2173986"/>
                  </a:lnTo>
                  <a:lnTo>
                    <a:pt x="373888" y="2173986"/>
                  </a:lnTo>
                  <a:lnTo>
                    <a:pt x="373888" y="2161286"/>
                  </a:lnTo>
                  <a:lnTo>
                    <a:pt x="373888" y="2173986"/>
                  </a:lnTo>
                  <a:cubicBezTo>
                    <a:pt x="167513" y="2173986"/>
                    <a:pt x="0" y="2007997"/>
                    <a:pt x="0" y="1803146"/>
                  </a:cubicBezTo>
                  <a:lnTo>
                    <a:pt x="0" y="370840"/>
                  </a:lnTo>
                  <a:lnTo>
                    <a:pt x="12700" y="370840"/>
                  </a:lnTo>
                  <a:lnTo>
                    <a:pt x="0" y="370840"/>
                  </a:lnTo>
                  <a:moveTo>
                    <a:pt x="25400" y="370840"/>
                  </a:moveTo>
                  <a:lnTo>
                    <a:pt x="25400" y="1803146"/>
                  </a:lnTo>
                  <a:lnTo>
                    <a:pt x="12700" y="1803146"/>
                  </a:lnTo>
                  <a:lnTo>
                    <a:pt x="25400" y="1803146"/>
                  </a:lnTo>
                  <a:cubicBezTo>
                    <a:pt x="25400" y="1993773"/>
                    <a:pt x="181356" y="2148586"/>
                    <a:pt x="373888" y="2148586"/>
                  </a:cubicBezTo>
                  <a:lnTo>
                    <a:pt x="7350887" y="2148586"/>
                  </a:lnTo>
                  <a:cubicBezTo>
                    <a:pt x="7543419" y="2148586"/>
                    <a:pt x="7699375" y="1993900"/>
                    <a:pt x="7699375" y="1803146"/>
                  </a:cubicBezTo>
                  <a:lnTo>
                    <a:pt x="7699375" y="370840"/>
                  </a:lnTo>
                  <a:cubicBezTo>
                    <a:pt x="7699375" y="180213"/>
                    <a:pt x="7543419" y="25400"/>
                    <a:pt x="7350887" y="25400"/>
                  </a:cubicBezTo>
                  <a:lnTo>
                    <a:pt x="373888" y="25400"/>
                  </a:lnTo>
                  <a:lnTo>
                    <a:pt x="373888" y="12700"/>
                  </a:lnTo>
                  <a:lnTo>
                    <a:pt x="373888" y="25400"/>
                  </a:lnTo>
                  <a:cubicBezTo>
                    <a:pt x="181356" y="25400"/>
                    <a:pt x="25400" y="180086"/>
                    <a:pt x="25400" y="370840"/>
                  </a:cubicBezTo>
                  <a:close/>
                </a:path>
              </a:pathLst>
            </a:custGeom>
            <a:solidFill>
              <a:srgbClr val="FFFFFF"/>
            </a:solidFill>
          </p:spPr>
        </p:sp>
      </p:grpSp>
      <p:grpSp>
        <p:nvGrpSpPr>
          <p:cNvPr id="13" name="Group 13"/>
          <p:cNvGrpSpPr/>
          <p:nvPr/>
        </p:nvGrpSpPr>
        <p:grpSpPr>
          <a:xfrm>
            <a:off x="4476184" y="5792818"/>
            <a:ext cx="3727336" cy="947876"/>
            <a:chOff x="0" y="0"/>
            <a:chExt cx="7724774" cy="1964440"/>
          </a:xfrm>
        </p:grpSpPr>
        <p:sp>
          <p:nvSpPr>
            <p:cNvPr id="14" name="Freeform 14"/>
            <p:cNvSpPr/>
            <p:nvPr/>
          </p:nvSpPr>
          <p:spPr>
            <a:xfrm>
              <a:off x="12700" y="12700"/>
              <a:ext cx="7699375" cy="1939036"/>
            </a:xfrm>
            <a:custGeom>
              <a:avLst/>
              <a:gdLst/>
              <a:ahLst/>
              <a:cxnLst/>
              <a:rect l="l" t="t" r="r" b="b"/>
              <a:pathLst>
                <a:path w="7699375" h="1939036">
                  <a:moveTo>
                    <a:pt x="0" y="323215"/>
                  </a:moveTo>
                  <a:cubicBezTo>
                    <a:pt x="0" y="144653"/>
                    <a:pt x="146050" y="0"/>
                    <a:pt x="326390" y="0"/>
                  </a:cubicBezTo>
                  <a:lnTo>
                    <a:pt x="7372985" y="0"/>
                  </a:lnTo>
                  <a:cubicBezTo>
                    <a:pt x="7553198" y="0"/>
                    <a:pt x="7699375" y="144653"/>
                    <a:pt x="7699375" y="323215"/>
                  </a:cubicBezTo>
                  <a:lnTo>
                    <a:pt x="7699375" y="1615821"/>
                  </a:lnTo>
                  <a:cubicBezTo>
                    <a:pt x="7699375" y="1794256"/>
                    <a:pt x="7553325" y="1939036"/>
                    <a:pt x="7372985" y="1939036"/>
                  </a:cubicBezTo>
                  <a:lnTo>
                    <a:pt x="326390" y="1939036"/>
                  </a:lnTo>
                  <a:cubicBezTo>
                    <a:pt x="146050" y="1939036"/>
                    <a:pt x="0" y="1794383"/>
                    <a:pt x="0" y="1615821"/>
                  </a:cubicBezTo>
                  <a:close/>
                </a:path>
              </a:pathLst>
            </a:custGeom>
            <a:solidFill>
              <a:srgbClr val="FF6A14"/>
            </a:solidFill>
          </p:spPr>
        </p:sp>
        <p:sp>
          <p:nvSpPr>
            <p:cNvPr id="15" name="Freeform 15"/>
            <p:cNvSpPr/>
            <p:nvPr/>
          </p:nvSpPr>
          <p:spPr>
            <a:xfrm>
              <a:off x="0" y="0"/>
              <a:ext cx="7724775" cy="1964436"/>
            </a:xfrm>
            <a:custGeom>
              <a:avLst/>
              <a:gdLst/>
              <a:ahLst/>
              <a:cxnLst/>
              <a:rect l="l" t="t" r="r" b="b"/>
              <a:pathLst>
                <a:path w="7724775" h="1964436">
                  <a:moveTo>
                    <a:pt x="0" y="335915"/>
                  </a:moveTo>
                  <a:cubicBezTo>
                    <a:pt x="0" y="150241"/>
                    <a:pt x="151892" y="0"/>
                    <a:pt x="339090" y="0"/>
                  </a:cubicBezTo>
                  <a:lnTo>
                    <a:pt x="7385685" y="0"/>
                  </a:lnTo>
                  <a:lnTo>
                    <a:pt x="7385685" y="12700"/>
                  </a:lnTo>
                  <a:lnTo>
                    <a:pt x="7385685" y="0"/>
                  </a:lnTo>
                  <a:cubicBezTo>
                    <a:pt x="7572756" y="0"/>
                    <a:pt x="7724775" y="150241"/>
                    <a:pt x="7724775" y="335915"/>
                  </a:cubicBezTo>
                  <a:lnTo>
                    <a:pt x="7712075" y="335915"/>
                  </a:lnTo>
                  <a:lnTo>
                    <a:pt x="7724775" y="335915"/>
                  </a:lnTo>
                  <a:lnTo>
                    <a:pt x="7724775" y="1628521"/>
                  </a:lnTo>
                  <a:lnTo>
                    <a:pt x="7712075" y="1628521"/>
                  </a:lnTo>
                  <a:lnTo>
                    <a:pt x="7724775" y="1628521"/>
                  </a:lnTo>
                  <a:cubicBezTo>
                    <a:pt x="7724775" y="1814195"/>
                    <a:pt x="7572883" y="1964436"/>
                    <a:pt x="7385685" y="1964436"/>
                  </a:cubicBezTo>
                  <a:lnTo>
                    <a:pt x="7385685" y="1951736"/>
                  </a:lnTo>
                  <a:lnTo>
                    <a:pt x="7385685" y="1964436"/>
                  </a:lnTo>
                  <a:lnTo>
                    <a:pt x="339090" y="1964436"/>
                  </a:lnTo>
                  <a:lnTo>
                    <a:pt x="339090" y="1951736"/>
                  </a:lnTo>
                  <a:lnTo>
                    <a:pt x="339090" y="1964436"/>
                  </a:lnTo>
                  <a:cubicBezTo>
                    <a:pt x="151892" y="1964436"/>
                    <a:pt x="0" y="1814195"/>
                    <a:pt x="0" y="1628521"/>
                  </a:cubicBezTo>
                  <a:lnTo>
                    <a:pt x="0" y="335915"/>
                  </a:lnTo>
                  <a:lnTo>
                    <a:pt x="12700" y="335915"/>
                  </a:lnTo>
                  <a:lnTo>
                    <a:pt x="0" y="335915"/>
                  </a:lnTo>
                  <a:moveTo>
                    <a:pt x="25400" y="335915"/>
                  </a:moveTo>
                  <a:lnTo>
                    <a:pt x="25400" y="1628521"/>
                  </a:lnTo>
                  <a:lnTo>
                    <a:pt x="12700" y="1628521"/>
                  </a:lnTo>
                  <a:lnTo>
                    <a:pt x="25400" y="1628521"/>
                  </a:lnTo>
                  <a:cubicBezTo>
                    <a:pt x="25400" y="1799844"/>
                    <a:pt x="165735" y="1939036"/>
                    <a:pt x="339090" y="1939036"/>
                  </a:cubicBezTo>
                  <a:lnTo>
                    <a:pt x="7385685" y="1939036"/>
                  </a:lnTo>
                  <a:cubicBezTo>
                    <a:pt x="7559040" y="1939036"/>
                    <a:pt x="7699375" y="1799971"/>
                    <a:pt x="7699375" y="1628521"/>
                  </a:cubicBezTo>
                  <a:lnTo>
                    <a:pt x="7699375" y="335915"/>
                  </a:lnTo>
                  <a:cubicBezTo>
                    <a:pt x="7699375" y="164465"/>
                    <a:pt x="7559040" y="25400"/>
                    <a:pt x="7385685" y="25400"/>
                  </a:cubicBezTo>
                  <a:lnTo>
                    <a:pt x="339090" y="25400"/>
                  </a:lnTo>
                  <a:lnTo>
                    <a:pt x="339090" y="12700"/>
                  </a:lnTo>
                  <a:lnTo>
                    <a:pt x="339090" y="25400"/>
                  </a:lnTo>
                  <a:cubicBezTo>
                    <a:pt x="165735" y="25400"/>
                    <a:pt x="25400" y="164465"/>
                    <a:pt x="25400" y="335915"/>
                  </a:cubicBezTo>
                  <a:close/>
                </a:path>
              </a:pathLst>
            </a:custGeom>
            <a:solidFill>
              <a:srgbClr val="FFFFFF"/>
            </a:solidFill>
          </p:spPr>
        </p:sp>
      </p:grpSp>
      <p:grpSp>
        <p:nvGrpSpPr>
          <p:cNvPr id="16" name="Group 16"/>
          <p:cNvGrpSpPr/>
          <p:nvPr/>
        </p:nvGrpSpPr>
        <p:grpSpPr>
          <a:xfrm>
            <a:off x="9465056" y="5760184"/>
            <a:ext cx="3727336" cy="1013143"/>
            <a:chOff x="0" y="0"/>
            <a:chExt cx="7724774" cy="2099704"/>
          </a:xfrm>
        </p:grpSpPr>
        <p:sp>
          <p:nvSpPr>
            <p:cNvPr id="17" name="Freeform 17"/>
            <p:cNvSpPr/>
            <p:nvPr/>
          </p:nvSpPr>
          <p:spPr>
            <a:xfrm>
              <a:off x="12700" y="12700"/>
              <a:ext cx="7699375" cy="2074291"/>
            </a:xfrm>
            <a:custGeom>
              <a:avLst/>
              <a:gdLst/>
              <a:ahLst/>
              <a:cxnLst/>
              <a:rect l="l" t="t" r="r" b="b"/>
              <a:pathLst>
                <a:path w="7699375" h="2074291">
                  <a:moveTo>
                    <a:pt x="0" y="345694"/>
                  </a:moveTo>
                  <a:cubicBezTo>
                    <a:pt x="0" y="154813"/>
                    <a:pt x="156210" y="0"/>
                    <a:pt x="348869" y="0"/>
                  </a:cubicBezTo>
                  <a:lnTo>
                    <a:pt x="7350506" y="0"/>
                  </a:lnTo>
                  <a:cubicBezTo>
                    <a:pt x="7543165" y="0"/>
                    <a:pt x="7699375" y="154813"/>
                    <a:pt x="7699375" y="345694"/>
                  </a:cubicBezTo>
                  <a:lnTo>
                    <a:pt x="7699375" y="1728597"/>
                  </a:lnTo>
                  <a:cubicBezTo>
                    <a:pt x="7699375" y="1919478"/>
                    <a:pt x="7543165" y="2074291"/>
                    <a:pt x="7350506" y="2074291"/>
                  </a:cubicBezTo>
                  <a:lnTo>
                    <a:pt x="348869" y="2074291"/>
                  </a:lnTo>
                  <a:cubicBezTo>
                    <a:pt x="156210" y="2074291"/>
                    <a:pt x="0" y="1919478"/>
                    <a:pt x="0" y="1728597"/>
                  </a:cubicBezTo>
                  <a:close/>
                </a:path>
              </a:pathLst>
            </a:custGeom>
            <a:solidFill>
              <a:srgbClr val="FF6A14"/>
            </a:solidFill>
          </p:spPr>
        </p:sp>
        <p:sp>
          <p:nvSpPr>
            <p:cNvPr id="18" name="Freeform 18"/>
            <p:cNvSpPr/>
            <p:nvPr/>
          </p:nvSpPr>
          <p:spPr>
            <a:xfrm>
              <a:off x="0" y="0"/>
              <a:ext cx="7724775" cy="2099691"/>
            </a:xfrm>
            <a:custGeom>
              <a:avLst/>
              <a:gdLst/>
              <a:ahLst/>
              <a:cxnLst/>
              <a:rect l="l" t="t" r="r" b="b"/>
              <a:pathLst>
                <a:path w="7724775" h="2099691">
                  <a:moveTo>
                    <a:pt x="0" y="358394"/>
                  </a:moveTo>
                  <a:cubicBezTo>
                    <a:pt x="0" y="160401"/>
                    <a:pt x="161925" y="0"/>
                    <a:pt x="361569" y="0"/>
                  </a:cubicBezTo>
                  <a:lnTo>
                    <a:pt x="7363206" y="0"/>
                  </a:lnTo>
                  <a:lnTo>
                    <a:pt x="7363206" y="12700"/>
                  </a:lnTo>
                  <a:lnTo>
                    <a:pt x="7363206" y="0"/>
                  </a:lnTo>
                  <a:cubicBezTo>
                    <a:pt x="7562724" y="0"/>
                    <a:pt x="7724775" y="160401"/>
                    <a:pt x="7724775" y="358394"/>
                  </a:cubicBezTo>
                  <a:lnTo>
                    <a:pt x="7712075" y="358394"/>
                  </a:lnTo>
                  <a:lnTo>
                    <a:pt x="7724775" y="358394"/>
                  </a:lnTo>
                  <a:lnTo>
                    <a:pt x="7724775" y="1741297"/>
                  </a:lnTo>
                  <a:lnTo>
                    <a:pt x="7712075" y="1741297"/>
                  </a:lnTo>
                  <a:lnTo>
                    <a:pt x="7724775" y="1741297"/>
                  </a:lnTo>
                  <a:cubicBezTo>
                    <a:pt x="7724775" y="1939417"/>
                    <a:pt x="7562850" y="2099691"/>
                    <a:pt x="7363206" y="2099691"/>
                  </a:cubicBezTo>
                  <a:lnTo>
                    <a:pt x="7363206" y="2086991"/>
                  </a:lnTo>
                  <a:lnTo>
                    <a:pt x="7363206" y="2099691"/>
                  </a:lnTo>
                  <a:lnTo>
                    <a:pt x="361569" y="2099691"/>
                  </a:lnTo>
                  <a:lnTo>
                    <a:pt x="361569" y="2086991"/>
                  </a:lnTo>
                  <a:lnTo>
                    <a:pt x="361569" y="2099691"/>
                  </a:lnTo>
                  <a:cubicBezTo>
                    <a:pt x="161925" y="2099691"/>
                    <a:pt x="0" y="1939290"/>
                    <a:pt x="0" y="1741297"/>
                  </a:cubicBezTo>
                  <a:lnTo>
                    <a:pt x="0" y="358394"/>
                  </a:lnTo>
                  <a:lnTo>
                    <a:pt x="12700" y="358394"/>
                  </a:lnTo>
                  <a:lnTo>
                    <a:pt x="0" y="358394"/>
                  </a:lnTo>
                  <a:moveTo>
                    <a:pt x="25400" y="358394"/>
                  </a:moveTo>
                  <a:lnTo>
                    <a:pt x="25400" y="1741297"/>
                  </a:lnTo>
                  <a:lnTo>
                    <a:pt x="12700" y="1741297"/>
                  </a:lnTo>
                  <a:lnTo>
                    <a:pt x="25400" y="1741297"/>
                  </a:lnTo>
                  <a:cubicBezTo>
                    <a:pt x="25400" y="1925066"/>
                    <a:pt x="175768" y="2074291"/>
                    <a:pt x="361569" y="2074291"/>
                  </a:cubicBezTo>
                  <a:lnTo>
                    <a:pt x="7363206" y="2074291"/>
                  </a:lnTo>
                  <a:cubicBezTo>
                    <a:pt x="7548880" y="2074291"/>
                    <a:pt x="7699375" y="1925066"/>
                    <a:pt x="7699375" y="1741297"/>
                  </a:cubicBezTo>
                  <a:lnTo>
                    <a:pt x="7699375" y="358394"/>
                  </a:lnTo>
                  <a:cubicBezTo>
                    <a:pt x="7699375" y="174625"/>
                    <a:pt x="7549007" y="25400"/>
                    <a:pt x="7363206" y="25400"/>
                  </a:cubicBezTo>
                  <a:lnTo>
                    <a:pt x="361569" y="25400"/>
                  </a:lnTo>
                  <a:lnTo>
                    <a:pt x="361569" y="12700"/>
                  </a:lnTo>
                  <a:lnTo>
                    <a:pt x="361569" y="25400"/>
                  </a:lnTo>
                  <a:cubicBezTo>
                    <a:pt x="175768" y="25400"/>
                    <a:pt x="25400" y="174625"/>
                    <a:pt x="25400" y="358394"/>
                  </a:cubicBezTo>
                  <a:close/>
                </a:path>
              </a:pathLst>
            </a:custGeom>
            <a:solidFill>
              <a:srgbClr val="FFFFFF"/>
            </a:solidFill>
          </p:spPr>
        </p:sp>
      </p:grpSp>
      <p:grpSp>
        <p:nvGrpSpPr>
          <p:cNvPr id="19" name="Group 19"/>
          <p:cNvGrpSpPr/>
          <p:nvPr/>
        </p:nvGrpSpPr>
        <p:grpSpPr>
          <a:xfrm>
            <a:off x="7153503" y="7131768"/>
            <a:ext cx="3727336" cy="1101814"/>
            <a:chOff x="0" y="0"/>
            <a:chExt cx="7724774" cy="2283472"/>
          </a:xfrm>
        </p:grpSpPr>
        <p:sp>
          <p:nvSpPr>
            <p:cNvPr id="20" name="Freeform 20"/>
            <p:cNvSpPr/>
            <p:nvPr/>
          </p:nvSpPr>
          <p:spPr>
            <a:xfrm>
              <a:off x="12700" y="12700"/>
              <a:ext cx="7699375" cy="2258060"/>
            </a:xfrm>
            <a:custGeom>
              <a:avLst/>
              <a:gdLst/>
              <a:ahLst/>
              <a:cxnLst/>
              <a:rect l="l" t="t" r="r" b="b"/>
              <a:pathLst>
                <a:path w="7699375" h="2258060">
                  <a:moveTo>
                    <a:pt x="0" y="376301"/>
                  </a:moveTo>
                  <a:cubicBezTo>
                    <a:pt x="0" y="168529"/>
                    <a:pt x="169799" y="0"/>
                    <a:pt x="379349" y="0"/>
                  </a:cubicBezTo>
                  <a:lnTo>
                    <a:pt x="7320026" y="0"/>
                  </a:lnTo>
                  <a:cubicBezTo>
                    <a:pt x="7529576" y="0"/>
                    <a:pt x="7699375" y="168529"/>
                    <a:pt x="7699375" y="376301"/>
                  </a:cubicBezTo>
                  <a:lnTo>
                    <a:pt x="7699375" y="1881759"/>
                  </a:lnTo>
                  <a:cubicBezTo>
                    <a:pt x="7699375" y="2089658"/>
                    <a:pt x="7529576" y="2258060"/>
                    <a:pt x="7320026" y="2258060"/>
                  </a:cubicBezTo>
                  <a:lnTo>
                    <a:pt x="379349" y="2258060"/>
                  </a:lnTo>
                  <a:cubicBezTo>
                    <a:pt x="169799" y="2258060"/>
                    <a:pt x="0" y="2089531"/>
                    <a:pt x="0" y="1881759"/>
                  </a:cubicBezTo>
                  <a:close/>
                </a:path>
              </a:pathLst>
            </a:custGeom>
            <a:solidFill>
              <a:srgbClr val="FF6A14"/>
            </a:solidFill>
          </p:spPr>
        </p:sp>
        <p:sp>
          <p:nvSpPr>
            <p:cNvPr id="21" name="Freeform 21"/>
            <p:cNvSpPr/>
            <p:nvPr/>
          </p:nvSpPr>
          <p:spPr>
            <a:xfrm>
              <a:off x="0" y="0"/>
              <a:ext cx="7724775" cy="2283460"/>
            </a:xfrm>
            <a:custGeom>
              <a:avLst/>
              <a:gdLst/>
              <a:ahLst/>
              <a:cxnLst/>
              <a:rect l="l" t="t" r="r" b="b"/>
              <a:pathLst>
                <a:path w="7724775" h="2283460">
                  <a:moveTo>
                    <a:pt x="0" y="389001"/>
                  </a:moveTo>
                  <a:cubicBezTo>
                    <a:pt x="0" y="174117"/>
                    <a:pt x="175641" y="0"/>
                    <a:pt x="392049" y="0"/>
                  </a:cubicBezTo>
                  <a:lnTo>
                    <a:pt x="7332726" y="0"/>
                  </a:lnTo>
                  <a:lnTo>
                    <a:pt x="7332726" y="12700"/>
                  </a:lnTo>
                  <a:lnTo>
                    <a:pt x="7332726" y="0"/>
                  </a:lnTo>
                  <a:cubicBezTo>
                    <a:pt x="7549134" y="0"/>
                    <a:pt x="7724775" y="174117"/>
                    <a:pt x="7724775" y="389001"/>
                  </a:cubicBezTo>
                  <a:lnTo>
                    <a:pt x="7712075" y="389001"/>
                  </a:lnTo>
                  <a:lnTo>
                    <a:pt x="7724775" y="389001"/>
                  </a:lnTo>
                  <a:lnTo>
                    <a:pt x="7724775" y="1894459"/>
                  </a:lnTo>
                  <a:lnTo>
                    <a:pt x="7712075" y="1894459"/>
                  </a:lnTo>
                  <a:lnTo>
                    <a:pt x="7724775" y="1894459"/>
                  </a:lnTo>
                  <a:cubicBezTo>
                    <a:pt x="7724775" y="2109470"/>
                    <a:pt x="7549134" y="2283460"/>
                    <a:pt x="7332726" y="2283460"/>
                  </a:cubicBezTo>
                  <a:lnTo>
                    <a:pt x="7332726" y="2270760"/>
                  </a:lnTo>
                  <a:lnTo>
                    <a:pt x="7332726" y="2283460"/>
                  </a:lnTo>
                  <a:lnTo>
                    <a:pt x="392049" y="2283460"/>
                  </a:lnTo>
                  <a:lnTo>
                    <a:pt x="392049" y="2270760"/>
                  </a:lnTo>
                  <a:lnTo>
                    <a:pt x="392049" y="2283460"/>
                  </a:lnTo>
                  <a:cubicBezTo>
                    <a:pt x="175641" y="2283460"/>
                    <a:pt x="0" y="2109343"/>
                    <a:pt x="0" y="1894459"/>
                  </a:cubicBezTo>
                  <a:lnTo>
                    <a:pt x="0" y="389001"/>
                  </a:lnTo>
                  <a:lnTo>
                    <a:pt x="12700" y="389001"/>
                  </a:lnTo>
                  <a:lnTo>
                    <a:pt x="0" y="389001"/>
                  </a:lnTo>
                  <a:moveTo>
                    <a:pt x="25400" y="389001"/>
                  </a:moveTo>
                  <a:lnTo>
                    <a:pt x="25400" y="1894459"/>
                  </a:lnTo>
                  <a:lnTo>
                    <a:pt x="12700" y="1894459"/>
                  </a:lnTo>
                  <a:lnTo>
                    <a:pt x="25400" y="1894459"/>
                  </a:lnTo>
                  <a:cubicBezTo>
                    <a:pt x="25400" y="2095246"/>
                    <a:pt x="189484" y="2258060"/>
                    <a:pt x="392049" y="2258060"/>
                  </a:cubicBezTo>
                  <a:lnTo>
                    <a:pt x="7332726" y="2258060"/>
                  </a:lnTo>
                  <a:cubicBezTo>
                    <a:pt x="7535291" y="2258060"/>
                    <a:pt x="7699375" y="2095119"/>
                    <a:pt x="7699375" y="1894459"/>
                  </a:cubicBezTo>
                  <a:lnTo>
                    <a:pt x="7699375" y="389001"/>
                  </a:lnTo>
                  <a:cubicBezTo>
                    <a:pt x="7699375" y="188341"/>
                    <a:pt x="7535291" y="25400"/>
                    <a:pt x="7332726" y="25400"/>
                  </a:cubicBezTo>
                  <a:lnTo>
                    <a:pt x="392049" y="25400"/>
                  </a:lnTo>
                  <a:lnTo>
                    <a:pt x="392049" y="12700"/>
                  </a:lnTo>
                  <a:lnTo>
                    <a:pt x="392049" y="25400"/>
                  </a:lnTo>
                  <a:cubicBezTo>
                    <a:pt x="189484" y="25400"/>
                    <a:pt x="25400" y="188341"/>
                    <a:pt x="25400" y="389001"/>
                  </a:cubicBezTo>
                  <a:close/>
                </a:path>
              </a:pathLst>
            </a:custGeom>
            <a:solidFill>
              <a:srgbClr val="FFFFFF"/>
            </a:solidFill>
          </p:spPr>
        </p:sp>
      </p:grpSp>
      <p:sp>
        <p:nvSpPr>
          <p:cNvPr id="22" name="TextBox 22"/>
          <p:cNvSpPr txBox="1"/>
          <p:nvPr/>
        </p:nvSpPr>
        <p:spPr>
          <a:xfrm>
            <a:off x="1678324" y="2348957"/>
            <a:ext cx="11956492" cy="660903"/>
          </a:xfrm>
          <a:prstGeom prst="rect">
            <a:avLst/>
          </a:prstGeom>
        </p:spPr>
        <p:txBody>
          <a:bodyPr lIns="0" tIns="0" rIns="0" bIns="0" rtlCol="0" anchor="t">
            <a:spAutoFit/>
          </a:bodyPr>
          <a:lstStyle/>
          <a:p>
            <a:pPr algn="l">
              <a:lnSpc>
                <a:spcPts val="5099"/>
              </a:lnSpc>
            </a:pPr>
            <a:r>
              <a:rPr lang="en-US" sz="4650" spc="68">
                <a:solidFill>
                  <a:srgbClr val="FFFFFF"/>
                </a:solidFill>
                <a:latin typeface="Gilroy"/>
              </a:rPr>
              <a:t>Effective Communications</a:t>
            </a:r>
          </a:p>
        </p:txBody>
      </p:sp>
      <p:sp>
        <p:nvSpPr>
          <p:cNvPr id="23" name="TextBox 23"/>
          <p:cNvSpPr txBox="1"/>
          <p:nvPr/>
        </p:nvSpPr>
        <p:spPr>
          <a:xfrm>
            <a:off x="9650334" y="4433925"/>
            <a:ext cx="3444735" cy="728263"/>
          </a:xfrm>
          <a:prstGeom prst="rect">
            <a:avLst/>
          </a:prstGeom>
        </p:spPr>
        <p:txBody>
          <a:bodyPr lIns="0" tIns="0" rIns="0" bIns="0" rtlCol="0" anchor="t">
            <a:spAutoFit/>
          </a:bodyPr>
          <a:lstStyle/>
          <a:p>
            <a:pPr algn="ctr">
              <a:lnSpc>
                <a:spcPts val="3856"/>
              </a:lnSpc>
            </a:pPr>
            <a:r>
              <a:rPr lang="en-US" sz="3570" spc="52">
                <a:solidFill>
                  <a:srgbClr val="FFFFFF"/>
                </a:solidFill>
                <a:latin typeface="Montserrat"/>
              </a:rPr>
              <a:t>Engaging</a:t>
            </a:r>
          </a:p>
        </p:txBody>
      </p:sp>
      <p:sp>
        <p:nvSpPr>
          <p:cNvPr id="24" name="TextBox 24"/>
          <p:cNvSpPr txBox="1"/>
          <p:nvPr/>
        </p:nvSpPr>
        <p:spPr>
          <a:xfrm>
            <a:off x="4612551" y="6043634"/>
            <a:ext cx="3454601" cy="637042"/>
          </a:xfrm>
          <a:prstGeom prst="rect">
            <a:avLst/>
          </a:prstGeom>
        </p:spPr>
        <p:txBody>
          <a:bodyPr lIns="0" tIns="0" rIns="0" bIns="0" rtlCol="0" anchor="t">
            <a:spAutoFit/>
          </a:bodyPr>
          <a:lstStyle/>
          <a:p>
            <a:pPr algn="ctr">
              <a:lnSpc>
                <a:spcPts val="3856"/>
              </a:lnSpc>
            </a:pPr>
            <a:r>
              <a:rPr lang="en-US" sz="3570" spc="52">
                <a:solidFill>
                  <a:srgbClr val="FFFFFF"/>
                </a:solidFill>
                <a:latin typeface="Montserrat"/>
              </a:rPr>
              <a:t>Relevant</a:t>
            </a:r>
          </a:p>
        </p:txBody>
      </p:sp>
      <p:sp>
        <p:nvSpPr>
          <p:cNvPr id="25" name="TextBox 25"/>
          <p:cNvSpPr txBox="1"/>
          <p:nvPr/>
        </p:nvSpPr>
        <p:spPr>
          <a:xfrm>
            <a:off x="9602158" y="6027901"/>
            <a:ext cx="3453131" cy="496274"/>
          </a:xfrm>
          <a:prstGeom prst="rect">
            <a:avLst/>
          </a:prstGeom>
        </p:spPr>
        <p:txBody>
          <a:bodyPr lIns="0" tIns="0" rIns="0" bIns="0" rtlCol="0" anchor="t">
            <a:spAutoFit/>
          </a:bodyPr>
          <a:lstStyle/>
          <a:p>
            <a:pPr algn="ctr">
              <a:lnSpc>
                <a:spcPts val="3854"/>
              </a:lnSpc>
            </a:pPr>
            <a:r>
              <a:rPr lang="en-US" sz="3569" spc="-142">
                <a:solidFill>
                  <a:srgbClr val="FFFFFF"/>
                </a:solidFill>
                <a:latin typeface="Open Sans"/>
              </a:rPr>
              <a:t>Simple	</a:t>
            </a:r>
          </a:p>
        </p:txBody>
      </p:sp>
      <p:sp>
        <p:nvSpPr>
          <p:cNvPr id="26" name="TextBox 26"/>
          <p:cNvSpPr txBox="1"/>
          <p:nvPr/>
        </p:nvSpPr>
        <p:spPr>
          <a:xfrm>
            <a:off x="7441267" y="7459944"/>
            <a:ext cx="3439572" cy="505820"/>
          </a:xfrm>
          <a:prstGeom prst="rect">
            <a:avLst/>
          </a:prstGeom>
        </p:spPr>
        <p:txBody>
          <a:bodyPr lIns="0" tIns="0" rIns="0" bIns="0" rtlCol="0" anchor="t">
            <a:spAutoFit/>
          </a:bodyPr>
          <a:lstStyle/>
          <a:p>
            <a:pPr algn="ctr">
              <a:lnSpc>
                <a:spcPts val="3856"/>
              </a:lnSpc>
            </a:pPr>
            <a:r>
              <a:rPr lang="en-US" sz="3570" spc="52">
                <a:solidFill>
                  <a:srgbClr val="FFFFFF"/>
                </a:solidFill>
                <a:latin typeface="Montserrat"/>
              </a:rPr>
              <a:t>Well Timed</a:t>
            </a:r>
          </a:p>
        </p:txBody>
      </p:sp>
      <p:sp>
        <p:nvSpPr>
          <p:cNvPr id="27" name="TextBox 27"/>
          <p:cNvSpPr txBox="1"/>
          <p:nvPr/>
        </p:nvSpPr>
        <p:spPr>
          <a:xfrm>
            <a:off x="4656523" y="4453369"/>
            <a:ext cx="3366657" cy="505757"/>
          </a:xfrm>
          <a:prstGeom prst="rect">
            <a:avLst/>
          </a:prstGeom>
        </p:spPr>
        <p:txBody>
          <a:bodyPr lIns="0" tIns="0" rIns="0" bIns="0" rtlCol="0" anchor="t">
            <a:spAutoFit/>
          </a:bodyPr>
          <a:lstStyle/>
          <a:p>
            <a:pPr algn="ctr">
              <a:lnSpc>
                <a:spcPts val="3856"/>
              </a:lnSpc>
            </a:pPr>
            <a:r>
              <a:rPr lang="en-US" sz="3570" spc="52">
                <a:solidFill>
                  <a:srgbClr val="FFFFFF"/>
                </a:solidFill>
                <a:latin typeface="Montserrat Bold"/>
              </a:rPr>
              <a:t>Layering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Custom</PresentationFormat>
  <Paragraphs>121</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Montserrat</vt:lpstr>
      <vt:lpstr>Montserrat Bold</vt:lpstr>
      <vt:lpstr>Calibri</vt:lpstr>
      <vt:lpstr>Montserrat Italics</vt:lpstr>
      <vt:lpstr>Arial</vt:lpstr>
      <vt:lpstr>Open Sans</vt:lpstr>
      <vt:lpstr>Gilroy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Compliance Presentation FINAL.pptx</dc:title>
  <dc:creator>Philippa Styles</dc:creator>
  <cp:lastModifiedBy>Philippa Styles</cp:lastModifiedBy>
  <cp:revision>1</cp:revision>
  <dcterms:created xsi:type="dcterms:W3CDTF">2006-08-16T00:00:00Z</dcterms:created>
  <dcterms:modified xsi:type="dcterms:W3CDTF">2023-02-27T12:46:05Z</dcterms:modified>
  <dc:identifier>DAFa07-4U-Q</dc:identifier>
</cp:coreProperties>
</file>