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85" r:id="rId2"/>
    <p:sldId id="256" r:id="rId3"/>
    <p:sldId id="475" r:id="rId4"/>
    <p:sldId id="476" r:id="rId5"/>
    <p:sldId id="478" r:id="rId6"/>
    <p:sldId id="263" r:id="rId7"/>
    <p:sldId id="273" r:id="rId8"/>
    <p:sldId id="264" r:id="rId9"/>
    <p:sldId id="265" r:id="rId10"/>
    <p:sldId id="479" r:id="rId11"/>
    <p:sldId id="501" r:id="rId12"/>
    <p:sldId id="268" r:id="rId13"/>
    <p:sldId id="481" r:id="rId14"/>
    <p:sldId id="502" r:id="rId15"/>
    <p:sldId id="503" r:id="rId16"/>
    <p:sldId id="275" r:id="rId17"/>
    <p:sldId id="276" r:id="rId18"/>
    <p:sldId id="277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E4AE37C-C963-4A6A-9769-121639BA130D}">
          <p14:sldIdLst/>
        </p14:section>
        <p14:section name="Andy Tedstone" id="{C4BC10E4-DDA5-4B59-BA4B-81F87BFF6171}">
          <p14:sldIdLst/>
        </p14:section>
        <p14:section name="Compliance update" id="{468252F3-E18B-4196-ACE6-67A9A965A947}">
          <p14:sldIdLst>
            <p14:sldId id="485"/>
            <p14:sldId id="256"/>
            <p14:sldId id="475"/>
            <p14:sldId id="476"/>
            <p14:sldId id="478"/>
            <p14:sldId id="263"/>
            <p14:sldId id="273"/>
            <p14:sldId id="264"/>
            <p14:sldId id="265"/>
            <p14:sldId id="479"/>
            <p14:sldId id="501"/>
            <p14:sldId id="268"/>
            <p14:sldId id="481"/>
            <p14:sldId id="502"/>
            <p14:sldId id="503"/>
            <p14:sldId id="275"/>
            <p14:sldId id="276"/>
            <p14:sldId id="277"/>
            <p14:sldId id="271"/>
          </p14:sldIdLst>
        </p14:section>
        <p14:section name="A Broker's Perspective" id="{38219CB5-D532-4088-8930-B5C667B36C90}">
          <p14:sldIdLst/>
        </p14:section>
        <p14:section name="lunch" id="{08F35EBC-1347-4AD1-8794-0455FA19C3B2}">
          <p14:sldIdLst/>
        </p14:section>
        <p14:section name="Outlook for the Economy" id="{5E51F08F-B0A2-4DFB-B070-A31414B0126D}">
          <p14:sldIdLst/>
        </p14:section>
        <p14:section name="Talking Heads" id="{4C467680-197E-4FBF-A9DD-B296F679F217}">
          <p14:sldIdLst/>
        </p14:section>
        <p14:section name="Evening Holdding" id="{6BDB58E2-3284-4DA9-A767-2B6E4D71694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66A"/>
    <a:srgbClr val="FF6A14"/>
    <a:srgbClr val="D8D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916" autoAdjust="0"/>
  </p:normalViewPr>
  <p:slideViewPr>
    <p:cSldViewPr snapToGrid="0">
      <p:cViewPr varScale="1">
        <p:scale>
          <a:sx n="100" d="100"/>
          <a:sy n="100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7ADDA-F80A-41FE-8230-F6AA70C353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4972A4-2541-4C9E-A8A7-BBEEDDF2A1F7}">
      <dgm:prSet/>
      <dgm:spPr>
        <a:solidFill>
          <a:srgbClr val="63666A"/>
        </a:solidFill>
      </dgm:spPr>
      <dgm:t>
        <a:bodyPr/>
        <a:lstStyle/>
        <a:p>
          <a:r>
            <a:rPr lang="en-GB" dirty="0"/>
            <a:t>PRINCIPLE 6:  A firm must pay due regard to the interests of its customers and treat them fairly. </a:t>
          </a:r>
          <a:endParaRPr lang="en-US" dirty="0"/>
        </a:p>
      </dgm:t>
    </dgm:pt>
    <dgm:pt modelId="{55D3FDD5-1F0E-460A-8B60-AF1BED2045E4}" type="parTrans" cxnId="{A60A854F-1B05-4C47-9CDD-EE7ADF8470DE}">
      <dgm:prSet/>
      <dgm:spPr/>
      <dgm:t>
        <a:bodyPr/>
        <a:lstStyle/>
        <a:p>
          <a:endParaRPr lang="en-US"/>
        </a:p>
      </dgm:t>
    </dgm:pt>
    <dgm:pt modelId="{F1ABF699-13D9-42D1-8ADD-87836997ABE1}" type="sibTrans" cxnId="{A60A854F-1B05-4C47-9CDD-EE7ADF8470DE}">
      <dgm:prSet/>
      <dgm:spPr/>
      <dgm:t>
        <a:bodyPr/>
        <a:lstStyle/>
        <a:p>
          <a:endParaRPr lang="en-US"/>
        </a:p>
      </dgm:t>
    </dgm:pt>
    <dgm:pt modelId="{2AF42ED5-CBB6-4DBF-B33E-2675C9729272}">
      <dgm:prSet/>
      <dgm:spPr>
        <a:solidFill>
          <a:srgbClr val="63666A"/>
        </a:solidFill>
      </dgm:spPr>
      <dgm:t>
        <a:bodyPr/>
        <a:lstStyle/>
        <a:p>
          <a:r>
            <a:rPr lang="en-GB"/>
            <a:t>The TCF INITIATIVE and 6 outcomes</a:t>
          </a:r>
          <a:endParaRPr lang="en-US"/>
        </a:p>
      </dgm:t>
    </dgm:pt>
    <dgm:pt modelId="{55BE68A9-C3AA-4B76-BC7C-BAF1434ECF85}" type="parTrans" cxnId="{B83C6F69-89EC-4ECC-B143-776D8F7BF5FB}">
      <dgm:prSet/>
      <dgm:spPr/>
      <dgm:t>
        <a:bodyPr/>
        <a:lstStyle/>
        <a:p>
          <a:endParaRPr lang="en-US"/>
        </a:p>
      </dgm:t>
    </dgm:pt>
    <dgm:pt modelId="{FEE37D12-B0CC-4438-BA5A-6A911528DA6B}" type="sibTrans" cxnId="{B83C6F69-89EC-4ECC-B143-776D8F7BF5FB}">
      <dgm:prSet/>
      <dgm:spPr/>
      <dgm:t>
        <a:bodyPr/>
        <a:lstStyle/>
        <a:p>
          <a:endParaRPr lang="en-US"/>
        </a:p>
      </dgm:t>
    </dgm:pt>
    <dgm:pt modelId="{EFCF3737-B18F-419B-9079-B5074EF92D20}">
      <dgm:prSet/>
      <dgm:spPr>
        <a:solidFill>
          <a:srgbClr val="63666A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dirty="0"/>
            <a:t>The CUSTOMERS BEST INTERESTS RULE</a:t>
          </a:r>
          <a:endParaRPr lang="en-US" dirty="0"/>
        </a:p>
      </dgm:t>
    </dgm:pt>
    <dgm:pt modelId="{29580DEE-BB4E-480C-AACE-6CE4427585A7}" type="parTrans" cxnId="{E5BC2332-9D8C-4669-BADB-3B23E0F800B9}">
      <dgm:prSet/>
      <dgm:spPr/>
      <dgm:t>
        <a:bodyPr/>
        <a:lstStyle/>
        <a:p>
          <a:endParaRPr lang="en-US"/>
        </a:p>
      </dgm:t>
    </dgm:pt>
    <dgm:pt modelId="{FB19101C-6660-42D7-8727-DED7006DA769}" type="sibTrans" cxnId="{E5BC2332-9D8C-4669-BADB-3B23E0F800B9}">
      <dgm:prSet/>
      <dgm:spPr/>
      <dgm:t>
        <a:bodyPr/>
        <a:lstStyle/>
        <a:p>
          <a:endParaRPr lang="en-US"/>
        </a:p>
      </dgm:t>
    </dgm:pt>
    <dgm:pt modelId="{6D9FAD8D-83D4-404C-9834-7D166D0E2A0A}">
      <dgm:prSet/>
      <dgm:spPr>
        <a:solidFill>
          <a:srgbClr val="63666A"/>
        </a:solidFill>
      </dgm:spPr>
      <dgm:t>
        <a:bodyPr/>
        <a:lstStyle/>
        <a:p>
          <a:r>
            <a:rPr lang="en-GB"/>
            <a:t>INDIVIDUAL CONDUCT RULE 4: You must pay due regard to the interests of customers and treat them fairly</a:t>
          </a:r>
          <a:endParaRPr lang="en-US"/>
        </a:p>
      </dgm:t>
    </dgm:pt>
    <dgm:pt modelId="{EE31AF61-7F3A-463A-8B80-05C1B5AB4DD4}" type="parTrans" cxnId="{80B879B7-A7B0-479E-8224-3361563DF5AA}">
      <dgm:prSet/>
      <dgm:spPr/>
      <dgm:t>
        <a:bodyPr/>
        <a:lstStyle/>
        <a:p>
          <a:endParaRPr lang="en-US"/>
        </a:p>
      </dgm:t>
    </dgm:pt>
    <dgm:pt modelId="{79820D14-EF15-4097-9493-FCF92C0D287D}" type="sibTrans" cxnId="{80B879B7-A7B0-479E-8224-3361563DF5AA}">
      <dgm:prSet/>
      <dgm:spPr/>
      <dgm:t>
        <a:bodyPr/>
        <a:lstStyle/>
        <a:p>
          <a:endParaRPr lang="en-US"/>
        </a:p>
      </dgm:t>
    </dgm:pt>
    <dgm:pt modelId="{AFAC2150-ABAC-4AB8-AE4C-D27BB3F0EEBE}">
      <dgm:prSet/>
      <dgm:spPr>
        <a:solidFill>
          <a:srgbClr val="63666A"/>
        </a:solidFill>
      </dgm:spPr>
      <dgm:t>
        <a:bodyPr/>
        <a:lstStyle/>
        <a:p>
          <a:r>
            <a:rPr lang="en-GB" dirty="0"/>
            <a:t>Proposed CONSUMER DUTY</a:t>
          </a:r>
          <a:endParaRPr lang="en-US" dirty="0"/>
        </a:p>
      </dgm:t>
    </dgm:pt>
    <dgm:pt modelId="{621E46B8-5EA9-49D7-AF17-73BF7F065694}" type="parTrans" cxnId="{0857B942-FABE-49EF-817E-E4793FF0BFE1}">
      <dgm:prSet/>
      <dgm:spPr/>
      <dgm:t>
        <a:bodyPr/>
        <a:lstStyle/>
        <a:p>
          <a:endParaRPr lang="en-US"/>
        </a:p>
      </dgm:t>
    </dgm:pt>
    <dgm:pt modelId="{06CFF05D-96F5-4D3E-8207-73A29D09AF10}" type="sibTrans" cxnId="{0857B942-FABE-49EF-817E-E4793FF0BFE1}">
      <dgm:prSet/>
      <dgm:spPr/>
      <dgm:t>
        <a:bodyPr/>
        <a:lstStyle/>
        <a:p>
          <a:endParaRPr lang="en-US"/>
        </a:p>
      </dgm:t>
    </dgm:pt>
    <dgm:pt modelId="{6BC87AA9-9904-4D77-920F-03AF8B6245C8}" type="pres">
      <dgm:prSet presAssocID="{7E77ADDA-F80A-41FE-8230-F6AA70C35335}" presName="diagram" presStyleCnt="0">
        <dgm:presLayoutVars>
          <dgm:dir/>
          <dgm:resizeHandles val="exact"/>
        </dgm:presLayoutVars>
      </dgm:prSet>
      <dgm:spPr/>
    </dgm:pt>
    <dgm:pt modelId="{1028A937-E5AB-483D-AA76-61F255544C26}" type="pres">
      <dgm:prSet presAssocID="{F04972A4-2541-4C9E-A8A7-BBEEDDF2A1F7}" presName="node" presStyleLbl="node1" presStyleIdx="0" presStyleCnt="5">
        <dgm:presLayoutVars>
          <dgm:bulletEnabled val="1"/>
        </dgm:presLayoutVars>
      </dgm:prSet>
      <dgm:spPr/>
    </dgm:pt>
    <dgm:pt modelId="{9BB3A104-679B-41E9-B1C6-BF50EC0AD5F9}" type="pres">
      <dgm:prSet presAssocID="{F1ABF699-13D9-42D1-8ADD-87836997ABE1}" presName="sibTrans" presStyleCnt="0"/>
      <dgm:spPr/>
    </dgm:pt>
    <dgm:pt modelId="{356EA1D8-3844-4DE3-B923-8C8F2A2F6204}" type="pres">
      <dgm:prSet presAssocID="{2AF42ED5-CBB6-4DBF-B33E-2675C9729272}" presName="node" presStyleLbl="node1" presStyleIdx="1" presStyleCnt="5">
        <dgm:presLayoutVars>
          <dgm:bulletEnabled val="1"/>
        </dgm:presLayoutVars>
      </dgm:prSet>
      <dgm:spPr/>
    </dgm:pt>
    <dgm:pt modelId="{7FA03582-4A3C-4358-B60C-04F885F6DF5C}" type="pres">
      <dgm:prSet presAssocID="{FEE37D12-B0CC-4438-BA5A-6A911528DA6B}" presName="sibTrans" presStyleCnt="0"/>
      <dgm:spPr/>
    </dgm:pt>
    <dgm:pt modelId="{21CE8D38-F089-4570-9F08-0BB6BFD32D39}" type="pres">
      <dgm:prSet presAssocID="{EFCF3737-B18F-419B-9079-B5074EF92D20}" presName="node" presStyleLbl="node1" presStyleIdx="2" presStyleCnt="5">
        <dgm:presLayoutVars>
          <dgm:bulletEnabled val="1"/>
        </dgm:presLayoutVars>
      </dgm:prSet>
      <dgm:spPr/>
    </dgm:pt>
    <dgm:pt modelId="{AE0CE384-CD54-4BD4-93B7-CEA3846F355A}" type="pres">
      <dgm:prSet presAssocID="{FB19101C-6660-42D7-8727-DED7006DA769}" presName="sibTrans" presStyleCnt="0"/>
      <dgm:spPr/>
    </dgm:pt>
    <dgm:pt modelId="{B69CCF38-FB25-4D9C-8C7C-01E0B6869CF4}" type="pres">
      <dgm:prSet presAssocID="{6D9FAD8D-83D4-404C-9834-7D166D0E2A0A}" presName="node" presStyleLbl="node1" presStyleIdx="3" presStyleCnt="5">
        <dgm:presLayoutVars>
          <dgm:bulletEnabled val="1"/>
        </dgm:presLayoutVars>
      </dgm:prSet>
      <dgm:spPr/>
    </dgm:pt>
    <dgm:pt modelId="{C2416455-D2FA-46FF-A879-2B1D9C5E13FC}" type="pres">
      <dgm:prSet presAssocID="{79820D14-EF15-4097-9493-FCF92C0D287D}" presName="sibTrans" presStyleCnt="0"/>
      <dgm:spPr/>
    </dgm:pt>
    <dgm:pt modelId="{7DA29319-01E5-4A9F-8C66-C271520FDB66}" type="pres">
      <dgm:prSet presAssocID="{AFAC2150-ABAC-4AB8-AE4C-D27BB3F0EEBE}" presName="node" presStyleLbl="node1" presStyleIdx="4" presStyleCnt="5">
        <dgm:presLayoutVars>
          <dgm:bulletEnabled val="1"/>
        </dgm:presLayoutVars>
      </dgm:prSet>
      <dgm:spPr/>
    </dgm:pt>
  </dgm:ptLst>
  <dgm:cxnLst>
    <dgm:cxn modelId="{E5BC2332-9D8C-4669-BADB-3B23E0F800B9}" srcId="{7E77ADDA-F80A-41FE-8230-F6AA70C35335}" destId="{EFCF3737-B18F-419B-9079-B5074EF92D20}" srcOrd="2" destOrd="0" parTransId="{29580DEE-BB4E-480C-AACE-6CE4427585A7}" sibTransId="{FB19101C-6660-42D7-8727-DED7006DA769}"/>
    <dgm:cxn modelId="{B5FF4341-94E4-470C-AFBF-4E17AB7C5122}" type="presOf" srcId="{AFAC2150-ABAC-4AB8-AE4C-D27BB3F0EEBE}" destId="{7DA29319-01E5-4A9F-8C66-C271520FDB66}" srcOrd="0" destOrd="0" presId="urn:microsoft.com/office/officeart/2005/8/layout/default"/>
    <dgm:cxn modelId="{776AA841-C723-4B1F-A0E8-BC90D777A5FB}" type="presOf" srcId="{7E77ADDA-F80A-41FE-8230-F6AA70C35335}" destId="{6BC87AA9-9904-4D77-920F-03AF8B6245C8}" srcOrd="0" destOrd="0" presId="urn:microsoft.com/office/officeart/2005/8/layout/default"/>
    <dgm:cxn modelId="{0857B942-FABE-49EF-817E-E4793FF0BFE1}" srcId="{7E77ADDA-F80A-41FE-8230-F6AA70C35335}" destId="{AFAC2150-ABAC-4AB8-AE4C-D27BB3F0EEBE}" srcOrd="4" destOrd="0" parTransId="{621E46B8-5EA9-49D7-AF17-73BF7F065694}" sibTransId="{06CFF05D-96F5-4D3E-8207-73A29D09AF10}"/>
    <dgm:cxn modelId="{B83C6F69-89EC-4ECC-B143-776D8F7BF5FB}" srcId="{7E77ADDA-F80A-41FE-8230-F6AA70C35335}" destId="{2AF42ED5-CBB6-4DBF-B33E-2675C9729272}" srcOrd="1" destOrd="0" parTransId="{55BE68A9-C3AA-4B76-BC7C-BAF1434ECF85}" sibTransId="{FEE37D12-B0CC-4438-BA5A-6A911528DA6B}"/>
    <dgm:cxn modelId="{A60A854F-1B05-4C47-9CDD-EE7ADF8470DE}" srcId="{7E77ADDA-F80A-41FE-8230-F6AA70C35335}" destId="{F04972A4-2541-4C9E-A8A7-BBEEDDF2A1F7}" srcOrd="0" destOrd="0" parTransId="{55D3FDD5-1F0E-460A-8B60-AF1BED2045E4}" sibTransId="{F1ABF699-13D9-42D1-8ADD-87836997ABE1}"/>
    <dgm:cxn modelId="{6714DA51-2622-4C63-A025-FAFA4678F5AF}" type="presOf" srcId="{6D9FAD8D-83D4-404C-9834-7D166D0E2A0A}" destId="{B69CCF38-FB25-4D9C-8C7C-01E0B6869CF4}" srcOrd="0" destOrd="0" presId="urn:microsoft.com/office/officeart/2005/8/layout/default"/>
    <dgm:cxn modelId="{CA589980-D5E9-4F92-B77E-771F87A464BB}" type="presOf" srcId="{2AF42ED5-CBB6-4DBF-B33E-2675C9729272}" destId="{356EA1D8-3844-4DE3-B923-8C8F2A2F6204}" srcOrd="0" destOrd="0" presId="urn:microsoft.com/office/officeart/2005/8/layout/default"/>
    <dgm:cxn modelId="{80B879B7-A7B0-479E-8224-3361563DF5AA}" srcId="{7E77ADDA-F80A-41FE-8230-F6AA70C35335}" destId="{6D9FAD8D-83D4-404C-9834-7D166D0E2A0A}" srcOrd="3" destOrd="0" parTransId="{EE31AF61-7F3A-463A-8B80-05C1B5AB4DD4}" sibTransId="{79820D14-EF15-4097-9493-FCF92C0D287D}"/>
    <dgm:cxn modelId="{212843C0-2B34-49B1-97C2-644730F874F4}" type="presOf" srcId="{F04972A4-2541-4C9E-A8A7-BBEEDDF2A1F7}" destId="{1028A937-E5AB-483D-AA76-61F255544C26}" srcOrd="0" destOrd="0" presId="urn:microsoft.com/office/officeart/2005/8/layout/default"/>
    <dgm:cxn modelId="{571F85FE-6D82-4B57-9734-E64E15B43DF6}" type="presOf" srcId="{EFCF3737-B18F-419B-9079-B5074EF92D20}" destId="{21CE8D38-F089-4570-9F08-0BB6BFD32D39}" srcOrd="0" destOrd="0" presId="urn:microsoft.com/office/officeart/2005/8/layout/default"/>
    <dgm:cxn modelId="{DD32D5A3-3EE2-4797-AAC5-E1E0AA08BEDA}" type="presParOf" srcId="{6BC87AA9-9904-4D77-920F-03AF8B6245C8}" destId="{1028A937-E5AB-483D-AA76-61F255544C26}" srcOrd="0" destOrd="0" presId="urn:microsoft.com/office/officeart/2005/8/layout/default"/>
    <dgm:cxn modelId="{F00F23CC-06A3-4B7C-9DD4-2D3797CF2521}" type="presParOf" srcId="{6BC87AA9-9904-4D77-920F-03AF8B6245C8}" destId="{9BB3A104-679B-41E9-B1C6-BF50EC0AD5F9}" srcOrd="1" destOrd="0" presId="urn:microsoft.com/office/officeart/2005/8/layout/default"/>
    <dgm:cxn modelId="{40CE7E54-B10B-4766-B1E8-767A4F616AB1}" type="presParOf" srcId="{6BC87AA9-9904-4D77-920F-03AF8B6245C8}" destId="{356EA1D8-3844-4DE3-B923-8C8F2A2F6204}" srcOrd="2" destOrd="0" presId="urn:microsoft.com/office/officeart/2005/8/layout/default"/>
    <dgm:cxn modelId="{73526751-24E0-4CCB-83EF-7326483AEE91}" type="presParOf" srcId="{6BC87AA9-9904-4D77-920F-03AF8B6245C8}" destId="{7FA03582-4A3C-4358-B60C-04F885F6DF5C}" srcOrd="3" destOrd="0" presId="urn:microsoft.com/office/officeart/2005/8/layout/default"/>
    <dgm:cxn modelId="{9720A2AD-03C3-4EC4-B22F-621483721EE4}" type="presParOf" srcId="{6BC87AA9-9904-4D77-920F-03AF8B6245C8}" destId="{21CE8D38-F089-4570-9F08-0BB6BFD32D39}" srcOrd="4" destOrd="0" presId="urn:microsoft.com/office/officeart/2005/8/layout/default"/>
    <dgm:cxn modelId="{A0407753-8307-4158-BFB2-0FC2896BA600}" type="presParOf" srcId="{6BC87AA9-9904-4D77-920F-03AF8B6245C8}" destId="{AE0CE384-CD54-4BD4-93B7-CEA3846F355A}" srcOrd="5" destOrd="0" presId="urn:microsoft.com/office/officeart/2005/8/layout/default"/>
    <dgm:cxn modelId="{94B06AAB-B5A5-4DFB-A597-8757C9CF4087}" type="presParOf" srcId="{6BC87AA9-9904-4D77-920F-03AF8B6245C8}" destId="{B69CCF38-FB25-4D9C-8C7C-01E0B6869CF4}" srcOrd="6" destOrd="0" presId="urn:microsoft.com/office/officeart/2005/8/layout/default"/>
    <dgm:cxn modelId="{F05E94BB-7FCF-4CF2-813E-A8A7E248A389}" type="presParOf" srcId="{6BC87AA9-9904-4D77-920F-03AF8B6245C8}" destId="{C2416455-D2FA-46FF-A879-2B1D9C5E13FC}" srcOrd="7" destOrd="0" presId="urn:microsoft.com/office/officeart/2005/8/layout/default"/>
    <dgm:cxn modelId="{9029C927-29DA-4E46-8E85-050E7F01EAD2}" type="presParOf" srcId="{6BC87AA9-9904-4D77-920F-03AF8B6245C8}" destId="{7DA29319-01E5-4A9F-8C66-C271520FDB6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77ADDA-F80A-41FE-8230-F6AA70C353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64D4D-27A0-4FFC-9D85-F5A726F6A9FA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‘Good Outcome’ does not have an established legal meaning.</a:t>
          </a:r>
        </a:p>
      </dgm:t>
    </dgm:pt>
    <dgm:pt modelId="{DE4B3648-B314-400C-93A3-870D31352B13}" type="parTrans" cxnId="{CDE94849-6544-4618-AE8C-068C5D6E60DC}">
      <dgm:prSet/>
      <dgm:spPr/>
      <dgm:t>
        <a:bodyPr/>
        <a:lstStyle/>
        <a:p>
          <a:endParaRPr lang="en-GB"/>
        </a:p>
      </dgm:t>
    </dgm:pt>
    <dgm:pt modelId="{58D8F20F-A3F8-4095-89E6-2F06C0E0150B}" type="sibTrans" cxnId="{CDE94849-6544-4618-AE8C-068C5D6E60DC}">
      <dgm:prSet/>
      <dgm:spPr/>
      <dgm:t>
        <a:bodyPr/>
        <a:lstStyle/>
        <a:p>
          <a:endParaRPr lang="en-GB"/>
        </a:p>
      </dgm:t>
    </dgm:pt>
    <dgm:pt modelId="{B93D2C10-ABA3-4791-8557-DF401B9C7A6D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‘Good Outcome’ cannot be exhaustively defined.</a:t>
          </a:r>
        </a:p>
      </dgm:t>
    </dgm:pt>
    <dgm:pt modelId="{921F41D0-E7E5-4AD2-AC8B-E6F456623A35}" type="parTrans" cxnId="{382933A4-BA90-4F02-9639-FAF34DCE214F}">
      <dgm:prSet/>
      <dgm:spPr/>
      <dgm:t>
        <a:bodyPr/>
        <a:lstStyle/>
        <a:p>
          <a:endParaRPr lang="en-GB"/>
        </a:p>
      </dgm:t>
    </dgm:pt>
    <dgm:pt modelId="{54876138-655F-48E6-8D69-096193D60CE9}" type="sibTrans" cxnId="{382933A4-BA90-4F02-9639-FAF34DCE214F}">
      <dgm:prSet/>
      <dgm:spPr/>
      <dgm:t>
        <a:bodyPr/>
        <a:lstStyle/>
        <a:p>
          <a:endParaRPr lang="en-GB"/>
        </a:p>
      </dgm:t>
    </dgm:pt>
    <dgm:pt modelId="{7DCCBDEB-6488-4D18-BB67-1DFEA93F613A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Response must be proportionate.</a:t>
          </a:r>
        </a:p>
      </dgm:t>
    </dgm:pt>
    <dgm:pt modelId="{E3604067-0EDB-4E6D-83D6-5EEE61B342C5}" type="parTrans" cxnId="{CBBC66B8-4268-47FC-8943-50A04D186EA6}">
      <dgm:prSet/>
      <dgm:spPr/>
      <dgm:t>
        <a:bodyPr/>
        <a:lstStyle/>
        <a:p>
          <a:endParaRPr lang="en-GB"/>
        </a:p>
      </dgm:t>
    </dgm:pt>
    <dgm:pt modelId="{9058E3B3-3116-40BD-80FE-EBB2DC485569}" type="sibTrans" cxnId="{CBBC66B8-4268-47FC-8943-50A04D186EA6}">
      <dgm:prSet/>
      <dgm:spPr/>
      <dgm:t>
        <a:bodyPr/>
        <a:lstStyle/>
        <a:p>
          <a:endParaRPr lang="en-GB"/>
        </a:p>
      </dgm:t>
    </dgm:pt>
    <dgm:pt modelId="{6BC87AA9-9904-4D77-920F-03AF8B6245C8}" type="pres">
      <dgm:prSet presAssocID="{7E77ADDA-F80A-41FE-8230-F6AA70C35335}" presName="diagram" presStyleCnt="0">
        <dgm:presLayoutVars>
          <dgm:dir/>
          <dgm:resizeHandles val="exact"/>
        </dgm:presLayoutVars>
      </dgm:prSet>
      <dgm:spPr/>
    </dgm:pt>
    <dgm:pt modelId="{403FCA77-B2AB-4744-B62D-72F4192E2B23}" type="pres">
      <dgm:prSet presAssocID="{11664D4D-27A0-4FFC-9D85-F5A726F6A9FA}" presName="node" presStyleLbl="node1" presStyleIdx="0" presStyleCnt="3">
        <dgm:presLayoutVars>
          <dgm:bulletEnabled val="1"/>
        </dgm:presLayoutVars>
      </dgm:prSet>
      <dgm:spPr/>
    </dgm:pt>
    <dgm:pt modelId="{B89F2BFD-B0C4-4E63-A0DA-E9700EBC1D00}" type="pres">
      <dgm:prSet presAssocID="{58D8F20F-A3F8-4095-89E6-2F06C0E0150B}" presName="sibTrans" presStyleCnt="0"/>
      <dgm:spPr/>
    </dgm:pt>
    <dgm:pt modelId="{3E7766A4-F4AC-44DE-AD94-7C40A16E54D0}" type="pres">
      <dgm:prSet presAssocID="{B93D2C10-ABA3-4791-8557-DF401B9C7A6D}" presName="node" presStyleLbl="node1" presStyleIdx="1" presStyleCnt="3" custLinFactNeighborX="-5902" custLinFactNeighborY="-1405">
        <dgm:presLayoutVars>
          <dgm:bulletEnabled val="1"/>
        </dgm:presLayoutVars>
      </dgm:prSet>
      <dgm:spPr/>
    </dgm:pt>
    <dgm:pt modelId="{DD8E667D-F037-445A-B929-873E33E8A167}" type="pres">
      <dgm:prSet presAssocID="{54876138-655F-48E6-8D69-096193D60CE9}" presName="sibTrans" presStyleCnt="0"/>
      <dgm:spPr/>
    </dgm:pt>
    <dgm:pt modelId="{57D8CC60-74AA-45B2-A183-730E0E5521E0}" type="pres">
      <dgm:prSet presAssocID="{7DCCBDEB-6488-4D18-BB67-1DFEA93F613A}" presName="node" presStyleLbl="node1" presStyleIdx="2" presStyleCnt="3" custLinFactNeighborX="-3549" custLinFactNeighborY="-7001">
        <dgm:presLayoutVars>
          <dgm:bulletEnabled val="1"/>
        </dgm:presLayoutVars>
      </dgm:prSet>
      <dgm:spPr/>
    </dgm:pt>
  </dgm:ptLst>
  <dgm:cxnLst>
    <dgm:cxn modelId="{6D0C3313-A172-457B-807B-B4B6167D02B1}" type="presOf" srcId="{11664D4D-27A0-4FFC-9D85-F5A726F6A9FA}" destId="{403FCA77-B2AB-4744-B62D-72F4192E2B23}" srcOrd="0" destOrd="0" presId="urn:microsoft.com/office/officeart/2005/8/layout/default"/>
    <dgm:cxn modelId="{776AA841-C723-4B1F-A0E8-BC90D777A5FB}" type="presOf" srcId="{7E77ADDA-F80A-41FE-8230-F6AA70C35335}" destId="{6BC87AA9-9904-4D77-920F-03AF8B6245C8}" srcOrd="0" destOrd="0" presId="urn:microsoft.com/office/officeart/2005/8/layout/default"/>
    <dgm:cxn modelId="{CDE94849-6544-4618-AE8C-068C5D6E60DC}" srcId="{7E77ADDA-F80A-41FE-8230-F6AA70C35335}" destId="{11664D4D-27A0-4FFC-9D85-F5A726F6A9FA}" srcOrd="0" destOrd="0" parTransId="{DE4B3648-B314-400C-93A3-870D31352B13}" sibTransId="{58D8F20F-A3F8-4095-89E6-2F06C0E0150B}"/>
    <dgm:cxn modelId="{36288457-924A-4ADC-9905-4E13A15386A3}" type="presOf" srcId="{7DCCBDEB-6488-4D18-BB67-1DFEA93F613A}" destId="{57D8CC60-74AA-45B2-A183-730E0E5521E0}" srcOrd="0" destOrd="0" presId="urn:microsoft.com/office/officeart/2005/8/layout/default"/>
    <dgm:cxn modelId="{382933A4-BA90-4F02-9639-FAF34DCE214F}" srcId="{7E77ADDA-F80A-41FE-8230-F6AA70C35335}" destId="{B93D2C10-ABA3-4791-8557-DF401B9C7A6D}" srcOrd="1" destOrd="0" parTransId="{921F41D0-E7E5-4AD2-AC8B-E6F456623A35}" sibTransId="{54876138-655F-48E6-8D69-096193D60CE9}"/>
    <dgm:cxn modelId="{CBBC66B8-4268-47FC-8943-50A04D186EA6}" srcId="{7E77ADDA-F80A-41FE-8230-F6AA70C35335}" destId="{7DCCBDEB-6488-4D18-BB67-1DFEA93F613A}" srcOrd="2" destOrd="0" parTransId="{E3604067-0EDB-4E6D-83D6-5EEE61B342C5}" sibTransId="{9058E3B3-3116-40BD-80FE-EBB2DC485569}"/>
    <dgm:cxn modelId="{E6AAEEE1-EFA2-47BC-B6B3-AA6FCEEC1D38}" type="presOf" srcId="{B93D2C10-ABA3-4791-8557-DF401B9C7A6D}" destId="{3E7766A4-F4AC-44DE-AD94-7C40A16E54D0}" srcOrd="0" destOrd="0" presId="urn:microsoft.com/office/officeart/2005/8/layout/default"/>
    <dgm:cxn modelId="{3462D350-2B3F-4925-AE78-53A0F3498B3D}" type="presParOf" srcId="{6BC87AA9-9904-4D77-920F-03AF8B6245C8}" destId="{403FCA77-B2AB-4744-B62D-72F4192E2B23}" srcOrd="0" destOrd="0" presId="urn:microsoft.com/office/officeart/2005/8/layout/default"/>
    <dgm:cxn modelId="{2D0AA801-EE1D-4E79-B9A5-48DF7352B609}" type="presParOf" srcId="{6BC87AA9-9904-4D77-920F-03AF8B6245C8}" destId="{B89F2BFD-B0C4-4E63-A0DA-E9700EBC1D00}" srcOrd="1" destOrd="0" presId="urn:microsoft.com/office/officeart/2005/8/layout/default"/>
    <dgm:cxn modelId="{C8F05B82-8441-465B-B1C2-9C9C18C4AD71}" type="presParOf" srcId="{6BC87AA9-9904-4D77-920F-03AF8B6245C8}" destId="{3E7766A4-F4AC-44DE-AD94-7C40A16E54D0}" srcOrd="2" destOrd="0" presId="urn:microsoft.com/office/officeart/2005/8/layout/default"/>
    <dgm:cxn modelId="{2D7AB97B-0CFE-422D-BC8B-8AF6C7FFE4F4}" type="presParOf" srcId="{6BC87AA9-9904-4D77-920F-03AF8B6245C8}" destId="{DD8E667D-F037-445A-B929-873E33E8A167}" srcOrd="3" destOrd="0" presId="urn:microsoft.com/office/officeart/2005/8/layout/default"/>
    <dgm:cxn modelId="{4BA489EB-AB32-4268-AD13-C64DD36015CB}" type="presParOf" srcId="{6BC87AA9-9904-4D77-920F-03AF8B6245C8}" destId="{57D8CC60-74AA-45B2-A183-730E0E5521E0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77ADDA-F80A-41FE-8230-F6AA70C353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2E4A5A-4A35-4A4B-AC93-1D1CEA272EF7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Firms must focus on consumer understanding throughout the customer journey. </a:t>
          </a:r>
        </a:p>
      </dgm:t>
    </dgm:pt>
    <dgm:pt modelId="{DD1A535B-2BDB-423B-BA7A-04DC757A7174}" type="parTrans" cxnId="{88C8CB72-4B67-4F56-8F4B-B89FC6DA127A}">
      <dgm:prSet/>
      <dgm:spPr/>
      <dgm:t>
        <a:bodyPr/>
        <a:lstStyle/>
        <a:p>
          <a:endParaRPr lang="en-GB"/>
        </a:p>
      </dgm:t>
    </dgm:pt>
    <dgm:pt modelId="{88C87F5A-B4B1-42A2-A92C-F2E25370B79C}" type="sibTrans" cxnId="{88C8CB72-4B67-4F56-8F4B-B89FC6DA127A}">
      <dgm:prSet/>
      <dgm:spPr/>
      <dgm:t>
        <a:bodyPr/>
        <a:lstStyle/>
        <a:p>
          <a:endParaRPr lang="en-GB"/>
        </a:p>
      </dgm:t>
    </dgm:pt>
    <dgm:pt modelId="{82826F3D-9217-4247-8F90-7229FA5D72E2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Communication should be tested</a:t>
          </a:r>
          <a:r>
            <a:rPr lang="en-GB" sz="2800" dirty="0">
              <a:solidFill>
                <a:schemeClr val="tx1">
                  <a:lumMod val="50000"/>
                  <a:lumOff val="50000"/>
                </a:schemeClr>
              </a:solidFill>
              <a:latin typeface="Roboto" pitchFamily="2" charset="0"/>
              <a:ea typeface="Roboto" pitchFamily="2" charset="0"/>
            </a:rPr>
            <a:t>. </a:t>
          </a:r>
        </a:p>
      </dgm:t>
    </dgm:pt>
    <dgm:pt modelId="{D0AFB2BE-853F-4320-A1C4-D487E41305E1}" type="parTrans" cxnId="{E68C0608-95A9-40FA-9235-F0DE258B96E5}">
      <dgm:prSet/>
      <dgm:spPr/>
      <dgm:t>
        <a:bodyPr/>
        <a:lstStyle/>
        <a:p>
          <a:endParaRPr lang="en-GB"/>
        </a:p>
      </dgm:t>
    </dgm:pt>
    <dgm:pt modelId="{C71533C4-968F-45A3-8673-6FDB6175B765}" type="sibTrans" cxnId="{E68C0608-95A9-40FA-9235-F0DE258B96E5}">
      <dgm:prSet/>
      <dgm:spPr/>
      <dgm:t>
        <a:bodyPr/>
        <a:lstStyle/>
        <a:p>
          <a:endParaRPr lang="en-GB"/>
        </a:p>
      </dgm:t>
    </dgm:pt>
    <dgm:pt modelId="{2C316BF4-1BF9-46B2-B0C6-219606265DF7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Legislative and regulatory disclosure requirements continue to apply. </a:t>
          </a:r>
        </a:p>
      </dgm:t>
    </dgm:pt>
    <dgm:pt modelId="{49DD37BB-9D6A-4CAF-8EC3-474365729C7A}" type="parTrans" cxnId="{479F2ADF-59D2-4482-9BB0-2A7509E60F63}">
      <dgm:prSet/>
      <dgm:spPr/>
      <dgm:t>
        <a:bodyPr/>
        <a:lstStyle/>
        <a:p>
          <a:endParaRPr lang="en-GB"/>
        </a:p>
      </dgm:t>
    </dgm:pt>
    <dgm:pt modelId="{61EA4924-E20E-424D-9D5D-F33EBAFBD488}" type="sibTrans" cxnId="{479F2ADF-59D2-4482-9BB0-2A7509E60F63}">
      <dgm:prSet/>
      <dgm:spPr/>
      <dgm:t>
        <a:bodyPr/>
        <a:lstStyle/>
        <a:p>
          <a:endParaRPr lang="en-GB"/>
        </a:p>
      </dgm:t>
    </dgm:pt>
    <dgm:pt modelId="{7377D459-8F26-4446-A022-FECC2F0540D6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Communication should be effective regardless of channel. </a:t>
          </a:r>
        </a:p>
      </dgm:t>
    </dgm:pt>
    <dgm:pt modelId="{BC4F7962-C2B4-43B5-8278-E4C2785EA1ED}" type="parTrans" cxnId="{DC6ED6E9-7727-47B0-90E2-4769FFF36BA3}">
      <dgm:prSet/>
      <dgm:spPr/>
      <dgm:t>
        <a:bodyPr/>
        <a:lstStyle/>
        <a:p>
          <a:endParaRPr lang="en-GB"/>
        </a:p>
      </dgm:t>
    </dgm:pt>
    <dgm:pt modelId="{97DE54A5-881C-4819-9381-F303D1850F48}" type="sibTrans" cxnId="{DC6ED6E9-7727-47B0-90E2-4769FFF36BA3}">
      <dgm:prSet/>
      <dgm:spPr/>
      <dgm:t>
        <a:bodyPr/>
        <a:lstStyle/>
        <a:p>
          <a:endParaRPr lang="en-GB"/>
        </a:p>
      </dgm:t>
    </dgm:pt>
    <dgm:pt modelId="{6BC87AA9-9904-4D77-920F-03AF8B6245C8}" type="pres">
      <dgm:prSet presAssocID="{7E77ADDA-F80A-41FE-8230-F6AA70C35335}" presName="diagram" presStyleCnt="0">
        <dgm:presLayoutVars>
          <dgm:dir/>
          <dgm:resizeHandles val="exact"/>
        </dgm:presLayoutVars>
      </dgm:prSet>
      <dgm:spPr/>
    </dgm:pt>
    <dgm:pt modelId="{F5934260-0148-485B-99E7-15D8C04EF56C}" type="pres">
      <dgm:prSet presAssocID="{F52E4A5A-4A35-4A4B-AC93-1D1CEA272EF7}" presName="node" presStyleLbl="node1" presStyleIdx="0" presStyleCnt="4" custLinFactNeighborX="2191" custLinFactNeighborY="11216">
        <dgm:presLayoutVars>
          <dgm:bulletEnabled val="1"/>
        </dgm:presLayoutVars>
      </dgm:prSet>
      <dgm:spPr/>
    </dgm:pt>
    <dgm:pt modelId="{FCE205A5-01DA-45B8-990D-4A4873AEAB8F}" type="pres">
      <dgm:prSet presAssocID="{88C87F5A-B4B1-42A2-A92C-F2E25370B79C}" presName="sibTrans" presStyleCnt="0"/>
      <dgm:spPr/>
    </dgm:pt>
    <dgm:pt modelId="{7BAF672C-1B53-4732-B95B-DF3A8CE5B8B2}" type="pres">
      <dgm:prSet presAssocID="{82826F3D-9217-4247-8F90-7229FA5D72E2}" presName="node" presStyleLbl="node1" presStyleIdx="1" presStyleCnt="4" custLinFactNeighborX="-1585" custLinFactNeighborY="11216">
        <dgm:presLayoutVars>
          <dgm:bulletEnabled val="1"/>
        </dgm:presLayoutVars>
      </dgm:prSet>
      <dgm:spPr/>
    </dgm:pt>
    <dgm:pt modelId="{C25615DB-D6B1-411E-9AA9-B368A920FE8B}" type="pres">
      <dgm:prSet presAssocID="{C71533C4-968F-45A3-8673-6FDB6175B765}" presName="sibTrans" presStyleCnt="0"/>
      <dgm:spPr/>
    </dgm:pt>
    <dgm:pt modelId="{37668D32-A591-4EFC-94E7-0EEAAF6C243E}" type="pres">
      <dgm:prSet presAssocID="{2C316BF4-1BF9-46B2-B0C6-219606265DF7}" presName="node" presStyleLbl="node1" presStyleIdx="2" presStyleCnt="4" custLinFactNeighborX="2191">
        <dgm:presLayoutVars>
          <dgm:bulletEnabled val="1"/>
        </dgm:presLayoutVars>
      </dgm:prSet>
      <dgm:spPr/>
    </dgm:pt>
    <dgm:pt modelId="{19C9A281-947C-41B6-99C0-40A40E2C60BC}" type="pres">
      <dgm:prSet presAssocID="{61EA4924-E20E-424D-9D5D-F33EBAFBD488}" presName="sibTrans" presStyleCnt="0"/>
      <dgm:spPr/>
    </dgm:pt>
    <dgm:pt modelId="{4B4B7CEB-1D8F-4E69-A217-7E0F523E39B4}" type="pres">
      <dgm:prSet presAssocID="{7377D459-8F26-4446-A022-FECC2F0540D6}" presName="node" presStyleLbl="node1" presStyleIdx="3" presStyleCnt="4" custLinFactNeighborX="-2670" custLinFactNeighborY="2539">
        <dgm:presLayoutVars>
          <dgm:bulletEnabled val="1"/>
        </dgm:presLayoutVars>
      </dgm:prSet>
      <dgm:spPr/>
    </dgm:pt>
  </dgm:ptLst>
  <dgm:cxnLst>
    <dgm:cxn modelId="{E68C0608-95A9-40FA-9235-F0DE258B96E5}" srcId="{7E77ADDA-F80A-41FE-8230-F6AA70C35335}" destId="{82826F3D-9217-4247-8F90-7229FA5D72E2}" srcOrd="1" destOrd="0" parTransId="{D0AFB2BE-853F-4320-A1C4-D487E41305E1}" sibTransId="{C71533C4-968F-45A3-8673-6FDB6175B765}"/>
    <dgm:cxn modelId="{776AA841-C723-4B1F-A0E8-BC90D777A5FB}" type="presOf" srcId="{7E77ADDA-F80A-41FE-8230-F6AA70C35335}" destId="{6BC87AA9-9904-4D77-920F-03AF8B6245C8}" srcOrd="0" destOrd="0" presId="urn:microsoft.com/office/officeart/2005/8/layout/default"/>
    <dgm:cxn modelId="{88C8CB72-4B67-4F56-8F4B-B89FC6DA127A}" srcId="{7E77ADDA-F80A-41FE-8230-F6AA70C35335}" destId="{F52E4A5A-4A35-4A4B-AC93-1D1CEA272EF7}" srcOrd="0" destOrd="0" parTransId="{DD1A535B-2BDB-423B-BA7A-04DC757A7174}" sibTransId="{88C87F5A-B4B1-42A2-A92C-F2E25370B79C}"/>
    <dgm:cxn modelId="{81658674-7669-4891-980F-6A807DEF1FFB}" type="presOf" srcId="{2C316BF4-1BF9-46B2-B0C6-219606265DF7}" destId="{37668D32-A591-4EFC-94E7-0EEAAF6C243E}" srcOrd="0" destOrd="0" presId="urn:microsoft.com/office/officeart/2005/8/layout/default"/>
    <dgm:cxn modelId="{D7D7D37B-BC5D-41BD-942E-DDD19D4E381C}" type="presOf" srcId="{82826F3D-9217-4247-8F90-7229FA5D72E2}" destId="{7BAF672C-1B53-4732-B95B-DF3A8CE5B8B2}" srcOrd="0" destOrd="0" presId="urn:microsoft.com/office/officeart/2005/8/layout/default"/>
    <dgm:cxn modelId="{F709A594-761F-4C17-9B5F-988918A61AAB}" type="presOf" srcId="{7377D459-8F26-4446-A022-FECC2F0540D6}" destId="{4B4B7CEB-1D8F-4E69-A217-7E0F523E39B4}" srcOrd="0" destOrd="0" presId="urn:microsoft.com/office/officeart/2005/8/layout/default"/>
    <dgm:cxn modelId="{18EBA2DE-BDD6-4A60-9742-2605AA72CFC0}" type="presOf" srcId="{F52E4A5A-4A35-4A4B-AC93-1D1CEA272EF7}" destId="{F5934260-0148-485B-99E7-15D8C04EF56C}" srcOrd="0" destOrd="0" presId="urn:microsoft.com/office/officeart/2005/8/layout/default"/>
    <dgm:cxn modelId="{479F2ADF-59D2-4482-9BB0-2A7509E60F63}" srcId="{7E77ADDA-F80A-41FE-8230-F6AA70C35335}" destId="{2C316BF4-1BF9-46B2-B0C6-219606265DF7}" srcOrd="2" destOrd="0" parTransId="{49DD37BB-9D6A-4CAF-8EC3-474365729C7A}" sibTransId="{61EA4924-E20E-424D-9D5D-F33EBAFBD488}"/>
    <dgm:cxn modelId="{DC6ED6E9-7727-47B0-90E2-4769FFF36BA3}" srcId="{7E77ADDA-F80A-41FE-8230-F6AA70C35335}" destId="{7377D459-8F26-4446-A022-FECC2F0540D6}" srcOrd="3" destOrd="0" parTransId="{BC4F7962-C2B4-43B5-8278-E4C2785EA1ED}" sibTransId="{97DE54A5-881C-4819-9381-F303D1850F48}"/>
    <dgm:cxn modelId="{122075DD-685E-4A25-B00C-2AE76FEEBF67}" type="presParOf" srcId="{6BC87AA9-9904-4D77-920F-03AF8B6245C8}" destId="{F5934260-0148-485B-99E7-15D8C04EF56C}" srcOrd="0" destOrd="0" presId="urn:microsoft.com/office/officeart/2005/8/layout/default"/>
    <dgm:cxn modelId="{728AB2A7-EECC-4FC2-9264-0B9A776506FD}" type="presParOf" srcId="{6BC87AA9-9904-4D77-920F-03AF8B6245C8}" destId="{FCE205A5-01DA-45B8-990D-4A4873AEAB8F}" srcOrd="1" destOrd="0" presId="urn:microsoft.com/office/officeart/2005/8/layout/default"/>
    <dgm:cxn modelId="{FDB71DD4-A12F-4443-A84A-D264F52A6918}" type="presParOf" srcId="{6BC87AA9-9904-4D77-920F-03AF8B6245C8}" destId="{7BAF672C-1B53-4732-B95B-DF3A8CE5B8B2}" srcOrd="2" destOrd="0" presId="urn:microsoft.com/office/officeart/2005/8/layout/default"/>
    <dgm:cxn modelId="{CE0B459D-1AB6-4517-BE86-F641E1188997}" type="presParOf" srcId="{6BC87AA9-9904-4D77-920F-03AF8B6245C8}" destId="{C25615DB-D6B1-411E-9AA9-B368A920FE8B}" srcOrd="3" destOrd="0" presId="urn:microsoft.com/office/officeart/2005/8/layout/default"/>
    <dgm:cxn modelId="{B5224E27-4250-48DD-8F22-1B6300DB3EC2}" type="presParOf" srcId="{6BC87AA9-9904-4D77-920F-03AF8B6245C8}" destId="{37668D32-A591-4EFC-94E7-0EEAAF6C243E}" srcOrd="4" destOrd="0" presId="urn:microsoft.com/office/officeart/2005/8/layout/default"/>
    <dgm:cxn modelId="{46342991-0ACB-46F2-88BB-76A493FFA443}" type="presParOf" srcId="{6BC87AA9-9904-4D77-920F-03AF8B6245C8}" destId="{19C9A281-947C-41B6-99C0-40A40E2C60BC}" srcOrd="5" destOrd="0" presId="urn:microsoft.com/office/officeart/2005/8/layout/default"/>
    <dgm:cxn modelId="{8294591D-D96B-4254-8EA4-A9CB28650321}" type="presParOf" srcId="{6BC87AA9-9904-4D77-920F-03AF8B6245C8}" destId="{4B4B7CEB-1D8F-4E69-A217-7E0F523E39B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77ADDA-F80A-41FE-8230-F6AA70C353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16FB29-8021-404C-9E8B-FD5712A3C857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Customer Service meets the needs of consumers, enabling them to realise the benefits of products and services and act in their interests without undue hinderance. </a:t>
          </a:r>
        </a:p>
      </dgm:t>
    </dgm:pt>
    <dgm:pt modelId="{E6D9CC3F-069D-4291-B847-CD0370DBD462}" type="parTrans" cxnId="{BAFD0E50-E464-47DE-8E4E-1898D89B8AF5}">
      <dgm:prSet/>
      <dgm:spPr/>
      <dgm:t>
        <a:bodyPr/>
        <a:lstStyle/>
        <a:p>
          <a:endParaRPr lang="en-GB"/>
        </a:p>
      </dgm:t>
    </dgm:pt>
    <dgm:pt modelId="{70577537-BD47-454D-BE6B-90C5E46FE79D}" type="sibTrans" cxnId="{BAFD0E50-E464-47DE-8E4E-1898D89B8AF5}">
      <dgm:prSet/>
      <dgm:spPr/>
      <dgm:t>
        <a:bodyPr/>
        <a:lstStyle/>
        <a:p>
          <a:endParaRPr lang="en-GB"/>
        </a:p>
      </dgm:t>
    </dgm:pt>
    <dgm:pt modelId="{6BC87AA9-9904-4D77-920F-03AF8B6245C8}" type="pres">
      <dgm:prSet presAssocID="{7E77ADDA-F80A-41FE-8230-F6AA70C35335}" presName="diagram" presStyleCnt="0">
        <dgm:presLayoutVars>
          <dgm:dir/>
          <dgm:resizeHandles val="exact"/>
        </dgm:presLayoutVars>
      </dgm:prSet>
      <dgm:spPr/>
    </dgm:pt>
    <dgm:pt modelId="{5EE0C5F4-2F62-42EC-89A1-6B2C40B7B67C}" type="pres">
      <dgm:prSet presAssocID="{FA16FB29-8021-404C-9E8B-FD5712A3C857}" presName="node" presStyleLbl="node1" presStyleIdx="0" presStyleCnt="1" custScaleX="75444" custScaleY="71487" custLinFactNeighborX="-4750" custLinFactNeighborY="-1319">
        <dgm:presLayoutVars>
          <dgm:bulletEnabled val="1"/>
        </dgm:presLayoutVars>
      </dgm:prSet>
      <dgm:spPr/>
    </dgm:pt>
  </dgm:ptLst>
  <dgm:cxnLst>
    <dgm:cxn modelId="{776AA841-C723-4B1F-A0E8-BC90D777A5FB}" type="presOf" srcId="{7E77ADDA-F80A-41FE-8230-F6AA70C35335}" destId="{6BC87AA9-9904-4D77-920F-03AF8B6245C8}" srcOrd="0" destOrd="0" presId="urn:microsoft.com/office/officeart/2005/8/layout/default"/>
    <dgm:cxn modelId="{BAFD0E50-E464-47DE-8E4E-1898D89B8AF5}" srcId="{7E77ADDA-F80A-41FE-8230-F6AA70C35335}" destId="{FA16FB29-8021-404C-9E8B-FD5712A3C857}" srcOrd="0" destOrd="0" parTransId="{E6D9CC3F-069D-4291-B847-CD0370DBD462}" sibTransId="{70577537-BD47-454D-BE6B-90C5E46FE79D}"/>
    <dgm:cxn modelId="{51BCCD95-FC66-47FC-AB8A-A3987909E56B}" type="presOf" srcId="{FA16FB29-8021-404C-9E8B-FD5712A3C857}" destId="{5EE0C5F4-2F62-42EC-89A1-6B2C40B7B67C}" srcOrd="0" destOrd="0" presId="urn:microsoft.com/office/officeart/2005/8/layout/default"/>
    <dgm:cxn modelId="{1CDE3A14-1FEA-407A-91A6-E42E0C613FF8}" type="presParOf" srcId="{6BC87AA9-9904-4D77-920F-03AF8B6245C8}" destId="{5EE0C5F4-2F62-42EC-89A1-6B2C40B7B67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77ADDA-F80A-41FE-8230-F6AA70C353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16FB29-8021-404C-9E8B-FD5712A3C857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The price of products and services represents fair value for consumers</a:t>
          </a:r>
          <a:r>
            <a: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rPr>
            <a:t>. </a:t>
          </a:r>
          <a:endParaRPr lang="en-GB" sz="2800" dirty="0">
            <a:solidFill>
              <a:schemeClr val="bg1"/>
            </a:solidFill>
            <a:latin typeface="Roboto" pitchFamily="2" charset="0"/>
            <a:ea typeface="Roboto" pitchFamily="2" charset="0"/>
          </a:endParaRPr>
        </a:p>
      </dgm:t>
    </dgm:pt>
    <dgm:pt modelId="{E6D9CC3F-069D-4291-B847-CD0370DBD462}" type="parTrans" cxnId="{BAFD0E50-E464-47DE-8E4E-1898D89B8AF5}">
      <dgm:prSet/>
      <dgm:spPr/>
      <dgm:t>
        <a:bodyPr/>
        <a:lstStyle/>
        <a:p>
          <a:endParaRPr lang="en-GB"/>
        </a:p>
      </dgm:t>
    </dgm:pt>
    <dgm:pt modelId="{70577537-BD47-454D-BE6B-90C5E46FE79D}" type="sibTrans" cxnId="{BAFD0E50-E464-47DE-8E4E-1898D89B8AF5}">
      <dgm:prSet/>
      <dgm:spPr/>
      <dgm:t>
        <a:bodyPr/>
        <a:lstStyle/>
        <a:p>
          <a:endParaRPr lang="en-GB"/>
        </a:p>
      </dgm:t>
    </dgm:pt>
    <dgm:pt modelId="{6BC87AA9-9904-4D77-920F-03AF8B6245C8}" type="pres">
      <dgm:prSet presAssocID="{7E77ADDA-F80A-41FE-8230-F6AA70C35335}" presName="diagram" presStyleCnt="0">
        <dgm:presLayoutVars>
          <dgm:dir/>
          <dgm:resizeHandles val="exact"/>
        </dgm:presLayoutVars>
      </dgm:prSet>
      <dgm:spPr/>
    </dgm:pt>
    <dgm:pt modelId="{5EE0C5F4-2F62-42EC-89A1-6B2C40B7B67C}" type="pres">
      <dgm:prSet presAssocID="{FA16FB29-8021-404C-9E8B-FD5712A3C857}" presName="node" presStyleLbl="node1" presStyleIdx="0" presStyleCnt="1" custScaleX="75444" custScaleY="43571" custLinFactNeighborX="-4993" custLinFactNeighborY="-9225">
        <dgm:presLayoutVars>
          <dgm:bulletEnabled val="1"/>
        </dgm:presLayoutVars>
      </dgm:prSet>
      <dgm:spPr/>
    </dgm:pt>
  </dgm:ptLst>
  <dgm:cxnLst>
    <dgm:cxn modelId="{776AA841-C723-4B1F-A0E8-BC90D777A5FB}" type="presOf" srcId="{7E77ADDA-F80A-41FE-8230-F6AA70C35335}" destId="{6BC87AA9-9904-4D77-920F-03AF8B6245C8}" srcOrd="0" destOrd="0" presId="urn:microsoft.com/office/officeart/2005/8/layout/default"/>
    <dgm:cxn modelId="{BAFD0E50-E464-47DE-8E4E-1898D89B8AF5}" srcId="{7E77ADDA-F80A-41FE-8230-F6AA70C35335}" destId="{FA16FB29-8021-404C-9E8B-FD5712A3C857}" srcOrd="0" destOrd="0" parTransId="{E6D9CC3F-069D-4291-B847-CD0370DBD462}" sibTransId="{70577537-BD47-454D-BE6B-90C5E46FE79D}"/>
    <dgm:cxn modelId="{51BCCD95-FC66-47FC-AB8A-A3987909E56B}" type="presOf" srcId="{FA16FB29-8021-404C-9E8B-FD5712A3C857}" destId="{5EE0C5F4-2F62-42EC-89A1-6B2C40B7B67C}" srcOrd="0" destOrd="0" presId="urn:microsoft.com/office/officeart/2005/8/layout/default"/>
    <dgm:cxn modelId="{1CDE3A14-1FEA-407A-91A6-E42E0C613FF8}" type="presParOf" srcId="{6BC87AA9-9904-4D77-920F-03AF8B6245C8}" destId="{5EE0C5F4-2F62-42EC-89A1-6B2C40B7B67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77ADDA-F80A-41FE-8230-F6AA70C353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545BCB-9B0C-4BD1-A7E5-FBEC3E0B71BE}">
      <dgm:prSet custT="1"/>
      <dgm:spPr>
        <a:solidFill>
          <a:srgbClr val="63666A"/>
        </a:solidFill>
      </dgm:spPr>
      <dgm:t>
        <a:bodyPr/>
        <a:lstStyle/>
        <a:p>
          <a:r>
            <a:rPr lang="en-GB" sz="28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Senior Managers and Certification Regime (SM&amp;CR) establishes clear senior management responsibility for compliance </a:t>
          </a:r>
        </a:p>
      </dgm:t>
    </dgm:pt>
    <dgm:pt modelId="{0E36BC75-BEEE-46D3-A19E-4B5A1FF4BCAB}" type="parTrans" cxnId="{D58FE632-E09B-4802-967E-44EE1D3F10E8}">
      <dgm:prSet/>
      <dgm:spPr/>
      <dgm:t>
        <a:bodyPr/>
        <a:lstStyle/>
        <a:p>
          <a:endParaRPr lang="en-GB"/>
        </a:p>
      </dgm:t>
    </dgm:pt>
    <dgm:pt modelId="{220F0317-36FF-44CB-B70C-428E7852C3A6}" type="sibTrans" cxnId="{D58FE632-E09B-4802-967E-44EE1D3F10E8}">
      <dgm:prSet/>
      <dgm:spPr/>
      <dgm:t>
        <a:bodyPr/>
        <a:lstStyle/>
        <a:p>
          <a:endParaRPr lang="en-GB"/>
        </a:p>
      </dgm:t>
    </dgm:pt>
    <dgm:pt modelId="{E4857D6B-5D06-4355-8D1B-50A4935A8FDB}">
      <dgm:prSet/>
      <dgm:spPr>
        <a:solidFill>
          <a:srgbClr val="63666A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The Consumer Duty raises this standard. </a:t>
          </a:r>
        </a:p>
      </dgm:t>
    </dgm:pt>
    <dgm:pt modelId="{2E75FCFD-6462-4749-ABC2-6DA807073AAC}" type="parTrans" cxnId="{9870DAF3-A625-4432-85BA-E0117DB2206E}">
      <dgm:prSet/>
      <dgm:spPr/>
      <dgm:t>
        <a:bodyPr/>
        <a:lstStyle/>
        <a:p>
          <a:endParaRPr lang="en-GB"/>
        </a:p>
      </dgm:t>
    </dgm:pt>
    <dgm:pt modelId="{4CFB8B42-90DA-4492-A334-1F4F170D4B2E}" type="sibTrans" cxnId="{9870DAF3-A625-4432-85BA-E0117DB2206E}">
      <dgm:prSet/>
      <dgm:spPr/>
      <dgm:t>
        <a:bodyPr/>
        <a:lstStyle/>
        <a:p>
          <a:endParaRPr lang="en-GB"/>
        </a:p>
      </dgm:t>
    </dgm:pt>
    <dgm:pt modelId="{834D301D-9DDC-4C4D-AFC1-F40CFDE2E399}">
      <dgm:prSet/>
      <dgm:spPr>
        <a:solidFill>
          <a:srgbClr val="63666A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Senior Managers must think proactively about the intent behind the rules and the impact of their actions on their customers. </a:t>
          </a:r>
        </a:p>
      </dgm:t>
    </dgm:pt>
    <dgm:pt modelId="{7108C31E-0F3E-4DD8-A718-9965F48FA9FA}" type="parTrans" cxnId="{4B814C9A-533F-49A1-9529-5B2A73E47BE7}">
      <dgm:prSet/>
      <dgm:spPr/>
      <dgm:t>
        <a:bodyPr/>
        <a:lstStyle/>
        <a:p>
          <a:endParaRPr lang="en-GB"/>
        </a:p>
      </dgm:t>
    </dgm:pt>
    <dgm:pt modelId="{501E3C16-B818-4B84-BA04-A7513F728D8B}" type="sibTrans" cxnId="{4B814C9A-533F-49A1-9529-5B2A73E47BE7}">
      <dgm:prSet/>
      <dgm:spPr/>
      <dgm:t>
        <a:bodyPr/>
        <a:lstStyle/>
        <a:p>
          <a:endParaRPr lang="en-GB"/>
        </a:p>
      </dgm:t>
    </dgm:pt>
    <dgm:pt modelId="{6BC87AA9-9904-4D77-920F-03AF8B6245C8}" type="pres">
      <dgm:prSet presAssocID="{7E77ADDA-F80A-41FE-8230-F6AA70C35335}" presName="diagram" presStyleCnt="0">
        <dgm:presLayoutVars>
          <dgm:dir/>
          <dgm:resizeHandles val="exact"/>
        </dgm:presLayoutVars>
      </dgm:prSet>
      <dgm:spPr/>
    </dgm:pt>
    <dgm:pt modelId="{35D1053F-9391-4014-864C-2A92A7E7A386}" type="pres">
      <dgm:prSet presAssocID="{1C545BCB-9B0C-4BD1-A7E5-FBEC3E0B71BE}" presName="node" presStyleLbl="node1" presStyleIdx="0" presStyleCnt="3" custScaleY="136753">
        <dgm:presLayoutVars>
          <dgm:bulletEnabled val="1"/>
        </dgm:presLayoutVars>
      </dgm:prSet>
      <dgm:spPr/>
    </dgm:pt>
    <dgm:pt modelId="{7B588D3D-6FD6-4B5C-A045-1DC7E9181342}" type="pres">
      <dgm:prSet presAssocID="{220F0317-36FF-44CB-B70C-428E7852C3A6}" presName="sibTrans" presStyleCnt="0"/>
      <dgm:spPr/>
    </dgm:pt>
    <dgm:pt modelId="{6EE731B5-3509-4572-88CE-438B81D63028}" type="pres">
      <dgm:prSet presAssocID="{E4857D6B-5D06-4355-8D1B-50A4935A8FDB}" presName="node" presStyleLbl="node1" presStyleIdx="1" presStyleCnt="3" custScaleY="138232">
        <dgm:presLayoutVars>
          <dgm:bulletEnabled val="1"/>
        </dgm:presLayoutVars>
      </dgm:prSet>
      <dgm:spPr/>
    </dgm:pt>
    <dgm:pt modelId="{DE8B9CE6-953A-4EE1-8277-6D6FA457E803}" type="pres">
      <dgm:prSet presAssocID="{4CFB8B42-90DA-4492-A334-1F4F170D4B2E}" presName="sibTrans" presStyleCnt="0"/>
      <dgm:spPr/>
    </dgm:pt>
    <dgm:pt modelId="{233A1244-7278-4956-B89D-213AE7B73FBE}" type="pres">
      <dgm:prSet presAssocID="{834D301D-9DDC-4C4D-AFC1-F40CFDE2E399}" presName="node" presStyleLbl="node1" presStyleIdx="2" presStyleCnt="3" custScaleY="137731">
        <dgm:presLayoutVars>
          <dgm:bulletEnabled val="1"/>
        </dgm:presLayoutVars>
      </dgm:prSet>
      <dgm:spPr/>
    </dgm:pt>
  </dgm:ptLst>
  <dgm:cxnLst>
    <dgm:cxn modelId="{D5F08430-4596-42FE-9F95-834F3D0EC240}" type="presOf" srcId="{834D301D-9DDC-4C4D-AFC1-F40CFDE2E399}" destId="{233A1244-7278-4956-B89D-213AE7B73FBE}" srcOrd="0" destOrd="0" presId="urn:microsoft.com/office/officeart/2005/8/layout/default"/>
    <dgm:cxn modelId="{D58FE632-E09B-4802-967E-44EE1D3F10E8}" srcId="{7E77ADDA-F80A-41FE-8230-F6AA70C35335}" destId="{1C545BCB-9B0C-4BD1-A7E5-FBEC3E0B71BE}" srcOrd="0" destOrd="0" parTransId="{0E36BC75-BEEE-46D3-A19E-4B5A1FF4BCAB}" sibTransId="{220F0317-36FF-44CB-B70C-428E7852C3A6}"/>
    <dgm:cxn modelId="{2894A237-A763-45EB-8558-32EBA1C975D7}" type="presOf" srcId="{E4857D6B-5D06-4355-8D1B-50A4935A8FDB}" destId="{6EE731B5-3509-4572-88CE-438B81D63028}" srcOrd="0" destOrd="0" presId="urn:microsoft.com/office/officeart/2005/8/layout/default"/>
    <dgm:cxn modelId="{776AA841-C723-4B1F-A0E8-BC90D777A5FB}" type="presOf" srcId="{7E77ADDA-F80A-41FE-8230-F6AA70C35335}" destId="{6BC87AA9-9904-4D77-920F-03AF8B6245C8}" srcOrd="0" destOrd="0" presId="urn:microsoft.com/office/officeart/2005/8/layout/default"/>
    <dgm:cxn modelId="{175C8B97-DB0F-4B7B-9F7C-2C2BCC9BBF53}" type="presOf" srcId="{1C545BCB-9B0C-4BD1-A7E5-FBEC3E0B71BE}" destId="{35D1053F-9391-4014-864C-2A92A7E7A386}" srcOrd="0" destOrd="0" presId="urn:microsoft.com/office/officeart/2005/8/layout/default"/>
    <dgm:cxn modelId="{4B814C9A-533F-49A1-9529-5B2A73E47BE7}" srcId="{7E77ADDA-F80A-41FE-8230-F6AA70C35335}" destId="{834D301D-9DDC-4C4D-AFC1-F40CFDE2E399}" srcOrd="2" destOrd="0" parTransId="{7108C31E-0F3E-4DD8-A718-9965F48FA9FA}" sibTransId="{501E3C16-B818-4B84-BA04-A7513F728D8B}"/>
    <dgm:cxn modelId="{9870DAF3-A625-4432-85BA-E0117DB2206E}" srcId="{7E77ADDA-F80A-41FE-8230-F6AA70C35335}" destId="{E4857D6B-5D06-4355-8D1B-50A4935A8FDB}" srcOrd="1" destOrd="0" parTransId="{2E75FCFD-6462-4749-ABC2-6DA807073AAC}" sibTransId="{4CFB8B42-90DA-4492-A334-1F4F170D4B2E}"/>
    <dgm:cxn modelId="{B6E6CCB5-AEC9-48FA-8C18-077A307D14DD}" type="presParOf" srcId="{6BC87AA9-9904-4D77-920F-03AF8B6245C8}" destId="{35D1053F-9391-4014-864C-2A92A7E7A386}" srcOrd="0" destOrd="0" presId="urn:microsoft.com/office/officeart/2005/8/layout/default"/>
    <dgm:cxn modelId="{3154BE13-791D-4C44-B3A0-A5C92477FBD2}" type="presParOf" srcId="{6BC87AA9-9904-4D77-920F-03AF8B6245C8}" destId="{7B588D3D-6FD6-4B5C-A045-1DC7E9181342}" srcOrd="1" destOrd="0" presId="urn:microsoft.com/office/officeart/2005/8/layout/default"/>
    <dgm:cxn modelId="{D4007988-181D-4CC3-8B8E-576CEB11AE3B}" type="presParOf" srcId="{6BC87AA9-9904-4D77-920F-03AF8B6245C8}" destId="{6EE731B5-3509-4572-88CE-438B81D63028}" srcOrd="2" destOrd="0" presId="urn:microsoft.com/office/officeart/2005/8/layout/default"/>
    <dgm:cxn modelId="{04BCF876-D57E-46FE-AF58-0E3C24B1EF58}" type="presParOf" srcId="{6BC87AA9-9904-4D77-920F-03AF8B6245C8}" destId="{DE8B9CE6-953A-4EE1-8277-6D6FA457E803}" srcOrd="3" destOrd="0" presId="urn:microsoft.com/office/officeart/2005/8/layout/default"/>
    <dgm:cxn modelId="{22DC4052-4773-4D6A-B0C7-71137C5E02E8}" type="presParOf" srcId="{6BC87AA9-9904-4D77-920F-03AF8B6245C8}" destId="{233A1244-7278-4956-B89D-213AE7B73FB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8A937-E5AB-483D-AA76-61F255544C26}">
      <dsp:nvSpPr>
        <dsp:cNvPr id="0" name=""/>
        <dsp:cNvSpPr/>
      </dsp:nvSpPr>
      <dsp:spPr>
        <a:xfrm>
          <a:off x="0" y="200273"/>
          <a:ext cx="3039069" cy="1823442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PRINCIPLE 6:  A firm must pay due regard to the interests of its customers and treat them fairly. </a:t>
          </a:r>
          <a:endParaRPr lang="en-US" sz="2300" kern="1200" dirty="0"/>
        </a:p>
      </dsp:txBody>
      <dsp:txXfrm>
        <a:off x="0" y="200273"/>
        <a:ext cx="3039069" cy="1823442"/>
      </dsp:txXfrm>
    </dsp:sp>
    <dsp:sp modelId="{356EA1D8-3844-4DE3-B923-8C8F2A2F6204}">
      <dsp:nvSpPr>
        <dsp:cNvPr id="0" name=""/>
        <dsp:cNvSpPr/>
      </dsp:nvSpPr>
      <dsp:spPr>
        <a:xfrm>
          <a:off x="3342977" y="200273"/>
          <a:ext cx="3039069" cy="1823442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The TCF INITIATIVE and 6 outcomes</a:t>
          </a:r>
          <a:endParaRPr lang="en-US" sz="2300" kern="1200"/>
        </a:p>
      </dsp:txBody>
      <dsp:txXfrm>
        <a:off x="3342977" y="200273"/>
        <a:ext cx="3039069" cy="1823442"/>
      </dsp:txXfrm>
    </dsp:sp>
    <dsp:sp modelId="{21CE8D38-F089-4570-9F08-0BB6BFD32D39}">
      <dsp:nvSpPr>
        <dsp:cNvPr id="0" name=""/>
        <dsp:cNvSpPr/>
      </dsp:nvSpPr>
      <dsp:spPr>
        <a:xfrm>
          <a:off x="6685953" y="200273"/>
          <a:ext cx="3039069" cy="1823442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The CUSTOMERS BEST INTERESTS RULE</a:t>
          </a:r>
          <a:endParaRPr lang="en-US" sz="2300" kern="1200" dirty="0"/>
        </a:p>
      </dsp:txBody>
      <dsp:txXfrm>
        <a:off x="6685953" y="200273"/>
        <a:ext cx="3039069" cy="1823442"/>
      </dsp:txXfrm>
    </dsp:sp>
    <dsp:sp modelId="{B69CCF38-FB25-4D9C-8C7C-01E0B6869CF4}">
      <dsp:nvSpPr>
        <dsp:cNvPr id="0" name=""/>
        <dsp:cNvSpPr/>
      </dsp:nvSpPr>
      <dsp:spPr>
        <a:xfrm>
          <a:off x="1671488" y="2327622"/>
          <a:ext cx="3039069" cy="1823442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INDIVIDUAL CONDUCT RULE 4: You must pay due regard to the interests of customers and treat them fairly</a:t>
          </a:r>
          <a:endParaRPr lang="en-US" sz="2300" kern="1200"/>
        </a:p>
      </dsp:txBody>
      <dsp:txXfrm>
        <a:off x="1671488" y="2327622"/>
        <a:ext cx="3039069" cy="1823442"/>
      </dsp:txXfrm>
    </dsp:sp>
    <dsp:sp modelId="{7DA29319-01E5-4A9F-8C66-C271520FDB66}">
      <dsp:nvSpPr>
        <dsp:cNvPr id="0" name=""/>
        <dsp:cNvSpPr/>
      </dsp:nvSpPr>
      <dsp:spPr>
        <a:xfrm>
          <a:off x="5014465" y="2327622"/>
          <a:ext cx="3039069" cy="1823442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Proposed CONSUMER DUTY</a:t>
          </a:r>
          <a:endParaRPr lang="en-US" sz="2300" kern="1200" dirty="0"/>
        </a:p>
      </dsp:txBody>
      <dsp:txXfrm>
        <a:off x="5014465" y="2327622"/>
        <a:ext cx="3039069" cy="18234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FCA77-B2AB-4744-B62D-72F4192E2B23}">
      <dsp:nvSpPr>
        <dsp:cNvPr id="0" name=""/>
        <dsp:cNvSpPr/>
      </dsp:nvSpPr>
      <dsp:spPr>
        <a:xfrm>
          <a:off x="810104" y="2353"/>
          <a:ext cx="3700845" cy="2220507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‘Good Outcome’ does not have an established legal meaning.</a:t>
          </a:r>
        </a:p>
      </dsp:txBody>
      <dsp:txXfrm>
        <a:off x="810104" y="2353"/>
        <a:ext cx="3700845" cy="2220507"/>
      </dsp:txXfrm>
    </dsp:sp>
    <dsp:sp modelId="{3E7766A4-F4AC-44DE-AD94-7C40A16E54D0}">
      <dsp:nvSpPr>
        <dsp:cNvPr id="0" name=""/>
        <dsp:cNvSpPr/>
      </dsp:nvSpPr>
      <dsp:spPr>
        <a:xfrm>
          <a:off x="4662610" y="0"/>
          <a:ext cx="3700845" cy="2220507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‘Good Outcome’ cannot be exhaustively defined.</a:t>
          </a:r>
        </a:p>
      </dsp:txBody>
      <dsp:txXfrm>
        <a:off x="4662610" y="0"/>
        <a:ext cx="3700845" cy="2220507"/>
      </dsp:txXfrm>
    </dsp:sp>
    <dsp:sp modelId="{57D8CC60-74AA-45B2-A183-730E0E5521E0}">
      <dsp:nvSpPr>
        <dsp:cNvPr id="0" name=""/>
        <dsp:cNvSpPr/>
      </dsp:nvSpPr>
      <dsp:spPr>
        <a:xfrm>
          <a:off x="2714226" y="2437488"/>
          <a:ext cx="3700845" cy="2220507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Response must be proportionate.</a:t>
          </a:r>
        </a:p>
      </dsp:txBody>
      <dsp:txXfrm>
        <a:off x="2714226" y="2437488"/>
        <a:ext cx="3700845" cy="2220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34260-0148-485B-99E7-15D8C04EF56C}">
      <dsp:nvSpPr>
        <dsp:cNvPr id="0" name=""/>
        <dsp:cNvSpPr/>
      </dsp:nvSpPr>
      <dsp:spPr>
        <a:xfrm>
          <a:off x="422870" y="236224"/>
          <a:ext cx="3489589" cy="2093753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Firms must focus on consumer understanding throughout the customer journey. </a:t>
          </a:r>
        </a:p>
      </dsp:txBody>
      <dsp:txXfrm>
        <a:off x="422870" y="236224"/>
        <a:ext cx="3489589" cy="2093753"/>
      </dsp:txXfrm>
    </dsp:sp>
    <dsp:sp modelId="{7BAF672C-1B53-4732-B95B-DF3A8CE5B8B2}">
      <dsp:nvSpPr>
        <dsp:cNvPr id="0" name=""/>
        <dsp:cNvSpPr/>
      </dsp:nvSpPr>
      <dsp:spPr>
        <a:xfrm>
          <a:off x="4129651" y="236224"/>
          <a:ext cx="3489589" cy="2093753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Communication should be tested</a:t>
          </a:r>
          <a:r>
            <a:rPr lang="en-GB" sz="2800" kern="1200" dirty="0">
              <a:solidFill>
                <a:schemeClr val="tx1">
                  <a:lumMod val="50000"/>
                  <a:lumOff val="50000"/>
                </a:schemeClr>
              </a:solidFill>
              <a:latin typeface="Roboto" pitchFamily="2" charset="0"/>
              <a:ea typeface="Roboto" pitchFamily="2" charset="0"/>
            </a:rPr>
            <a:t>. </a:t>
          </a:r>
        </a:p>
      </dsp:txBody>
      <dsp:txXfrm>
        <a:off x="4129651" y="236224"/>
        <a:ext cx="3489589" cy="2093753"/>
      </dsp:txXfrm>
    </dsp:sp>
    <dsp:sp modelId="{37668D32-A591-4EFC-94E7-0EEAAF6C243E}">
      <dsp:nvSpPr>
        <dsp:cNvPr id="0" name=""/>
        <dsp:cNvSpPr/>
      </dsp:nvSpPr>
      <dsp:spPr>
        <a:xfrm>
          <a:off x="422870" y="2444101"/>
          <a:ext cx="3489589" cy="2093753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Legislative and regulatory disclosure requirements continue to apply. </a:t>
          </a:r>
        </a:p>
      </dsp:txBody>
      <dsp:txXfrm>
        <a:off x="422870" y="2444101"/>
        <a:ext cx="3489589" cy="2093753"/>
      </dsp:txXfrm>
    </dsp:sp>
    <dsp:sp modelId="{4B4B7CEB-1D8F-4E69-A217-7E0F523E39B4}">
      <dsp:nvSpPr>
        <dsp:cNvPr id="0" name=""/>
        <dsp:cNvSpPr/>
      </dsp:nvSpPr>
      <dsp:spPr>
        <a:xfrm>
          <a:off x="4091789" y="2445490"/>
          <a:ext cx="3489589" cy="2093753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Communication should be effective regardless of channel. </a:t>
          </a:r>
        </a:p>
      </dsp:txBody>
      <dsp:txXfrm>
        <a:off x="4091789" y="2445490"/>
        <a:ext cx="3489589" cy="20937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0C5F4-2F62-42EC-89A1-6B2C40B7B67C}">
      <dsp:nvSpPr>
        <dsp:cNvPr id="0" name=""/>
        <dsp:cNvSpPr/>
      </dsp:nvSpPr>
      <dsp:spPr>
        <a:xfrm>
          <a:off x="603818" y="485960"/>
          <a:ext cx="6051336" cy="3440367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Customer Service meets the needs of consumers, enabling them to realise the benefits of products and services and act in their interests without undue hinderance. </a:t>
          </a:r>
        </a:p>
      </dsp:txBody>
      <dsp:txXfrm>
        <a:off x="603818" y="485960"/>
        <a:ext cx="6051336" cy="34403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0C5F4-2F62-42EC-89A1-6B2C40B7B67C}">
      <dsp:nvSpPr>
        <dsp:cNvPr id="0" name=""/>
        <dsp:cNvSpPr/>
      </dsp:nvSpPr>
      <dsp:spPr>
        <a:xfrm>
          <a:off x="584327" y="777217"/>
          <a:ext cx="6051336" cy="2096888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The price of products and services represents fair value for consumers</a:t>
          </a:r>
          <a:r>
            <a:rPr lang="en-GB" sz="2800" kern="12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rPr>
            <a:t>. </a:t>
          </a:r>
          <a:endParaRPr lang="en-GB" sz="2800" kern="1200" dirty="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584327" y="777217"/>
        <a:ext cx="6051336" cy="20968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1053F-9391-4014-864C-2A92A7E7A386}">
      <dsp:nvSpPr>
        <dsp:cNvPr id="0" name=""/>
        <dsp:cNvSpPr/>
      </dsp:nvSpPr>
      <dsp:spPr>
        <a:xfrm>
          <a:off x="0" y="550293"/>
          <a:ext cx="3621714" cy="2971682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Senior Managers and Certification Regime (SM&amp;CR) establishes clear senior management responsibility for compliance </a:t>
          </a:r>
        </a:p>
      </dsp:txBody>
      <dsp:txXfrm>
        <a:off x="0" y="550293"/>
        <a:ext cx="3621714" cy="2971682"/>
      </dsp:txXfrm>
    </dsp:sp>
    <dsp:sp modelId="{6EE731B5-3509-4572-88CE-438B81D63028}">
      <dsp:nvSpPr>
        <dsp:cNvPr id="0" name=""/>
        <dsp:cNvSpPr/>
      </dsp:nvSpPr>
      <dsp:spPr>
        <a:xfrm>
          <a:off x="3983886" y="534224"/>
          <a:ext cx="3621714" cy="3003821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The Consumer Duty raises this standard. </a:t>
          </a:r>
        </a:p>
      </dsp:txBody>
      <dsp:txXfrm>
        <a:off x="3983886" y="534224"/>
        <a:ext cx="3621714" cy="3003821"/>
      </dsp:txXfrm>
    </dsp:sp>
    <dsp:sp modelId="{233A1244-7278-4956-B89D-213AE7B73FBE}">
      <dsp:nvSpPr>
        <dsp:cNvPr id="0" name=""/>
        <dsp:cNvSpPr/>
      </dsp:nvSpPr>
      <dsp:spPr>
        <a:xfrm>
          <a:off x="7967773" y="539667"/>
          <a:ext cx="3621714" cy="2992934"/>
        </a:xfrm>
        <a:prstGeom prst="rect">
          <a:avLst/>
        </a:prstGeom>
        <a:solidFill>
          <a:srgbClr val="6366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Senior Managers must think proactively about the intent behind the rules and the impact of their actions on their customers. </a:t>
          </a:r>
        </a:p>
      </dsp:txBody>
      <dsp:txXfrm>
        <a:off x="7967773" y="539667"/>
        <a:ext cx="3621714" cy="2992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02438-B023-46E3-B6E2-A7F07BD8D15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CE6FF-D8EB-46C5-8440-991BC6CB3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43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0" y="946150"/>
            <a:ext cx="4533900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6CC6DF-AF7F-4C3A-A8B9-BA908D650DE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242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2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37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543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4751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519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1231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1679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8739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96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823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26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446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678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817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209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924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35878-5914-46C2-988C-086051FB1AF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18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770F2-9E7F-4D18-BF10-8A69B18C0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B7A6E-428B-4410-B6F1-39918D1B4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903B2-A98B-46AA-831D-E1DD7D554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83CF0-1022-4495-B3B6-4710D033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47A44-598C-440B-ABC9-9743651BA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26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8590B-05E4-4D35-87A1-4D18E8B03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32B49D-0749-47A3-BCF5-C4CB00484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01465-5F80-481E-B871-4037CA695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87014-10B6-4340-B41C-1ED7AD8B9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93D15-EDAB-41FE-BEB3-A115E6D5B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98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C10091-DEC4-4556-B920-75A77B3AD8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11AA4-B48D-476B-9293-45BEAB485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FC07D-C5FB-4325-A0AB-6D479F2B3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9010-0F40-4BA5-804F-58E8AC8B0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D18C4-1FF4-40CD-8A6E-6701B4511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4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4FDEA-D535-409A-9AF2-AF34E5825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E7FBE-1B06-4A8C-97A1-5E431E5A2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47613-5639-4ACD-B6F1-AE1D7685A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C6A73-5BF8-4428-923B-ECB553722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9B448-FB0F-4755-9339-0329127B5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32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8C666-CCAF-4C9C-A663-D105E1979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5140F-AABA-4929-AC62-A7EE11453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51526-D3EC-45CF-AC75-D6204045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F9738-04A6-4F82-8956-D2A4EB296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AE6A1-7678-463A-B0C4-68521A1B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64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1F2AA-CD28-412F-8526-8ABBE6354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04308-8839-45F9-880E-1B50BF316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A8F6C-60AA-45D2-A46F-A82B75F01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46D50A-259F-4D46-ADBA-E12AE76F2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3FA90-B9FC-4C17-A675-BB75368F3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391D5-32D4-406E-B0E1-5839E66E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96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578A0-9592-46BB-A215-76AF5D4B1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AD66C-5708-46A3-99EF-E6456C395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948B0-A33A-49A3-BF05-54FE8E4AB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F9581B-F569-479A-9E40-AD34B0583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FB7A96-E48F-445A-B97C-F3AF98FC02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DFAA0F-7C06-4CA8-98F4-E15AC5A09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F0A178-111B-4C46-BBE0-C7AAB525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CE9394-4B2E-4785-B243-4D7B2BEEA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73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E5357-AE43-42E6-8A0D-B39A15FE3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C7BB55-F12F-4D31-B3DD-3E57B6DD4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77960-B81C-4AD1-8DB3-05AA61C1A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E75292-7E01-45CB-BF7D-743AF9935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5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564380-948F-4C13-8880-9F011E51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292F41-CC07-4809-AA64-4BD207F67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B7472-7786-4E27-9124-CE019DF7A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83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CD930-8766-4117-A190-444DB345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5BC09-B815-4D64-87F4-516F81A65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D908BB-1D61-47DA-920A-07B44973C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80D74-11F8-40BE-B811-D97A57BB0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5CD51-84FA-44C4-8E93-1879EB13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6B257-CD73-41DA-BCC5-BE3A8F9CB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57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C2FDD-545F-472E-86F0-EBD54DE3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590548-DC46-4B61-A531-46B776EE7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E1CB8-F7D1-4454-B1CC-A76140DA2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8FB5D-572E-484A-914F-33C7F6816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705F02-9345-41CA-88C0-4C0583F7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38CB1F-4576-4369-A9DC-8C3CE3AA2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40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A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04E7FA-620B-4F2B-A186-5F6EA6BA3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4DF9D-0878-407C-8017-6B2D05581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1A22-701D-4804-B64F-B2161182B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22EE0-DEB7-4B7D-A87C-5358783948D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8F306-4086-4048-BB58-F48320BF8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E8E50-C56D-462E-932A-408584DAA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2C81-805A-47BB-A77A-71DDFD7F1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65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12.png"/><Relationship Id="rId9" Type="http://schemas.microsoft.com/office/2007/relationships/diagramDrawing" Target="../diagrams/drawin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10" Type="http://schemas.openxmlformats.org/officeDocument/2006/relationships/image" Target="../media/image19.png"/><Relationship Id="rId4" Type="http://schemas.openxmlformats.org/officeDocument/2006/relationships/diagramData" Target="../diagrams/data5.xml"/><Relationship Id="rId9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png"/><Relationship Id="rId4" Type="http://schemas.openxmlformats.org/officeDocument/2006/relationships/diagramData" Target="../diagrams/data1.xm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4.png"/><Relationship Id="rId4" Type="http://schemas.openxmlformats.org/officeDocument/2006/relationships/diagramData" Target="../diagrams/data2.xm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>
            <a:extLst>
              <a:ext uri="{FF2B5EF4-FFF2-40B4-BE49-F238E27FC236}">
                <a16:creationId xmlns:a16="http://schemas.microsoft.com/office/drawing/2014/main" id="{5BD0F9ED-065D-4D77-ACAA-FDE109E86DDC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37EC86B-6D5D-4FE8-BA76-347558E97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492" y="2947131"/>
            <a:ext cx="5596142" cy="767504"/>
          </a:xfrm>
        </p:spPr>
        <p:txBody>
          <a:bodyPr>
            <a:noAutofit/>
          </a:bodyPr>
          <a:lstStyle/>
          <a:p>
            <a:r>
              <a:rPr lang="en-GB" sz="5400" b="1" dirty="0">
                <a:solidFill>
                  <a:schemeClr val="bg1"/>
                </a:solidFill>
                <a:latin typeface="Gilroy-Heavy" panose="00000A00000000000000"/>
                <a:ea typeface="Roboto" pitchFamily="2" charset="0"/>
              </a:rPr>
              <a:t>Lisa Smith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1145D3-6705-4386-913A-55325B609210}"/>
              </a:ext>
            </a:extLst>
          </p:cNvPr>
          <p:cNvSpPr txBox="1"/>
          <p:nvPr/>
        </p:nvSpPr>
        <p:spPr>
          <a:xfrm>
            <a:off x="1194492" y="3681547"/>
            <a:ext cx="58247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PIB Group Conduct Officer</a:t>
            </a: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833715B8-C5FE-4209-8D1C-1254178A4896}"/>
              </a:ext>
            </a:extLst>
          </p:cNvPr>
          <p:cNvSpPr txBox="1">
            <a:spLocks/>
          </p:cNvSpPr>
          <p:nvPr/>
        </p:nvSpPr>
        <p:spPr>
          <a:xfrm>
            <a:off x="1259124" y="2116134"/>
            <a:ext cx="5596142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FE6B00"/>
                </a:solidFill>
                <a:latin typeface="Gilroy-Medium"/>
                <a:ea typeface="+mj-ea"/>
                <a:cs typeface="Gilroy-Medium"/>
              </a:defRPr>
            </a:lvl1pPr>
          </a:lstStyle>
          <a:p>
            <a:r>
              <a:rPr lang="en-GB" sz="5400" b="1" kern="0" dirty="0">
                <a:solidFill>
                  <a:srgbClr val="63666A"/>
                </a:solidFill>
                <a:latin typeface="Gilroy-Heavy"/>
                <a:ea typeface="Roboto" pitchFamily="2" charset="0"/>
              </a:rPr>
              <a:t>Welcome</a:t>
            </a:r>
            <a:endParaRPr lang="en-GB" sz="5400" b="1" kern="0" dirty="0">
              <a:solidFill>
                <a:srgbClr val="63666A"/>
              </a:solidFill>
              <a:latin typeface="Gilroy-Heavy"/>
            </a:endParaRPr>
          </a:p>
        </p:txBody>
      </p:sp>
      <p:pic>
        <p:nvPicPr>
          <p:cNvPr id="9" name="Picture 8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C75B7347-56BF-4294-A84D-B9EFDBBD51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89342" y="-69457"/>
            <a:ext cx="1788111" cy="1165447"/>
          </a:xfrm>
          <a:prstGeom prst="rect">
            <a:avLst/>
          </a:prstGeom>
        </p:spPr>
      </p:pic>
      <p:pic>
        <p:nvPicPr>
          <p:cNvPr id="3" name="Picture 2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F7FD2C61-6F15-4DF3-81A5-147F78F591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277" y="2565992"/>
            <a:ext cx="428625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90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1AE4305C-9702-4BC6-B90A-C8DE9B674CC6}"/>
              </a:ext>
            </a:extLst>
          </p:cNvPr>
          <p:cNvSpPr/>
          <p:nvPr/>
        </p:nvSpPr>
        <p:spPr>
          <a:xfrm>
            <a:off x="164309" y="3158031"/>
            <a:ext cx="4386426" cy="3208960"/>
          </a:xfrm>
          <a:prstGeom prst="wedgeRoundRectCallout">
            <a:avLst/>
          </a:prstGeom>
          <a:solidFill>
            <a:srgbClr val="FF6A14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en-GB" sz="3600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Flowchart: Delay 5">
            <a:extLst>
              <a:ext uri="{FF2B5EF4-FFF2-40B4-BE49-F238E27FC236}">
                <a16:creationId xmlns:a16="http://schemas.microsoft.com/office/drawing/2014/main" id="{6F7D4E70-AD9B-46B5-A403-33604DAE7B66}"/>
              </a:ext>
            </a:extLst>
          </p:cNvPr>
          <p:cNvSpPr/>
          <p:nvPr/>
        </p:nvSpPr>
        <p:spPr>
          <a:xfrm rot="10800000">
            <a:off x="5372389" y="0"/>
            <a:ext cx="6819611" cy="6858000"/>
          </a:xfrm>
          <a:prstGeom prst="flowChartDelay">
            <a:avLst/>
          </a:prstGeom>
          <a:solidFill>
            <a:srgbClr val="FF6A14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AF8EE1-66AE-416B-9A5E-C7FD819F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016" y="203631"/>
            <a:ext cx="10515600" cy="1325563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Consumer Understanding Outcome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A68F1-8C23-4517-AA5D-CB81D5810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05" y="3343939"/>
            <a:ext cx="4258358" cy="182331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en-GB" sz="11200" b="1" dirty="0">
                <a:solidFill>
                  <a:schemeClr val="bg1"/>
                </a:solidFill>
                <a:effectLst/>
                <a:latin typeface="Roboto" pitchFamily="2" charset="0"/>
                <a:ea typeface="Roboto" pitchFamily="2" charset="0"/>
                <a:cs typeface="Times New Roman" panose="02020603050405020304" pitchFamily="18" charset="0"/>
              </a:rPr>
              <a:t>Where a firm communicates with a customer in person testing of understanding is more likely to occur during routine customer interactions </a:t>
            </a:r>
          </a:p>
          <a:p>
            <a:endParaRPr lang="en-GB" dirty="0"/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9D214B8-3362-4BA9-BD23-191CAFA8915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7265E3B-8E48-4286-9102-22C07909C1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8" y="156382"/>
            <a:ext cx="1325563" cy="1325563"/>
          </a:xfrm>
          <a:prstGeom prst="rect">
            <a:avLst/>
          </a:prstGeom>
        </p:spPr>
      </p:pic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386442CD-7B41-40AE-900C-081734D7C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836827"/>
              </p:ext>
            </p:extLst>
          </p:nvPr>
        </p:nvGraphicFramePr>
        <p:xfrm>
          <a:off x="4330371" y="1496597"/>
          <a:ext cx="8020964" cy="4539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944662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A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3">
            <a:extLst>
              <a:ext uri="{FF2B5EF4-FFF2-40B4-BE49-F238E27FC236}">
                <a16:creationId xmlns:a16="http://schemas.microsoft.com/office/drawing/2014/main" id="{A49963AD-C110-43CF-B6E9-69B584CB7149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AF8EE1-66AE-416B-9A5E-C7FD819F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016" y="203631"/>
            <a:ext cx="10515600" cy="1325563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chemeClr val="bg1"/>
                </a:solidFill>
                <a:latin typeface="Gilroy-Bold" panose="00000800000000000000"/>
                <a:ea typeface="Roboto" pitchFamily="2" charset="0"/>
              </a:rPr>
              <a:t>Products and Services Outcome</a:t>
            </a:r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	</a:t>
            </a: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9D214B8-3362-4BA9-BD23-191CAFA8915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22FAC84E-8B6C-4E40-9FCC-C84A9BAE2C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9" y="140719"/>
            <a:ext cx="1325563" cy="1325563"/>
          </a:xfrm>
          <a:prstGeom prst="rect">
            <a:avLst/>
          </a:prstGeom>
        </p:spPr>
      </p:pic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1AE4305C-9702-4BC6-B90A-C8DE9B674CC6}"/>
              </a:ext>
            </a:extLst>
          </p:cNvPr>
          <p:cNvSpPr/>
          <p:nvPr/>
        </p:nvSpPr>
        <p:spPr>
          <a:xfrm>
            <a:off x="1463611" y="1872577"/>
            <a:ext cx="9394028" cy="2258107"/>
          </a:xfrm>
          <a:prstGeom prst="wedgeRoundRectCallout">
            <a:avLst/>
          </a:prstGeom>
          <a:solidFill>
            <a:srgbClr val="63666A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GB" sz="2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Products and services are specifically designed to meet the needs of consumers and sold to those whose needs they meet. </a:t>
            </a: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CC257840-6B78-4C8A-A6FF-9C36ABD0A9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18" y="3619217"/>
            <a:ext cx="3694452" cy="369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67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A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2DBA3B27-3BD4-4F4E-BE46-7B593238C419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D26AE8-053C-476D-A987-CFD3980A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261" y="314325"/>
            <a:ext cx="12029242" cy="1325563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Obligations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6901-A82F-4119-BDE0-75C75C489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261" y="1533434"/>
            <a:ext cx="10236939" cy="888942"/>
          </a:xfrm>
        </p:spPr>
        <p:txBody>
          <a:bodyPr/>
          <a:lstStyle/>
          <a:p>
            <a:pPr marL="0" indent="0">
              <a:buNone/>
            </a:pPr>
            <a:r>
              <a:rPr lang="en-GB" sz="44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Product Providers / Manufacturers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EA0E9E2-AD7D-46ED-8576-0D3D869F75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sp>
        <p:nvSpPr>
          <p:cNvPr id="7" name="Arrow: Pentagon 6">
            <a:extLst>
              <a:ext uri="{FF2B5EF4-FFF2-40B4-BE49-F238E27FC236}">
                <a16:creationId xmlns:a16="http://schemas.microsoft.com/office/drawing/2014/main" id="{ACB0F163-6EB1-4359-8195-9BD68F8F993D}"/>
              </a:ext>
            </a:extLst>
          </p:cNvPr>
          <p:cNvSpPr/>
          <p:nvPr/>
        </p:nvSpPr>
        <p:spPr>
          <a:xfrm>
            <a:off x="761261" y="2512595"/>
            <a:ext cx="9304420" cy="1221205"/>
          </a:xfrm>
          <a:prstGeom prst="homePlate">
            <a:avLst/>
          </a:prstGeom>
          <a:solidFill>
            <a:schemeClr val="bg1"/>
          </a:solidFill>
          <a:ln>
            <a:solidFill>
              <a:srgbClr val="6366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Product designed to meet an identified need or objective of consumers in an identified target market</a:t>
            </a: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D9128ED0-E2D6-40B1-9C9F-44FB6C7DF5B7}"/>
              </a:ext>
            </a:extLst>
          </p:cNvPr>
          <p:cNvSpPr/>
          <p:nvPr/>
        </p:nvSpPr>
        <p:spPr>
          <a:xfrm>
            <a:off x="761261" y="3942276"/>
            <a:ext cx="9304420" cy="1221206"/>
          </a:xfrm>
          <a:prstGeom prst="homePlate">
            <a:avLst/>
          </a:prstGeom>
          <a:solidFill>
            <a:schemeClr val="bg1"/>
          </a:solidFill>
          <a:ln>
            <a:solidFill>
              <a:srgbClr val="6366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Provide information to others in the distribution chain</a:t>
            </a: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A9CE3EC9-7F1A-4FD6-B5DE-6A4373BA66D0}"/>
              </a:ext>
            </a:extLst>
          </p:cNvPr>
          <p:cNvSpPr/>
          <p:nvPr/>
        </p:nvSpPr>
        <p:spPr>
          <a:xfrm>
            <a:off x="761261" y="5371958"/>
            <a:ext cx="9304420" cy="1106757"/>
          </a:xfrm>
          <a:prstGeom prst="homePlate">
            <a:avLst/>
          </a:prstGeom>
          <a:solidFill>
            <a:schemeClr val="bg1"/>
          </a:solidFill>
          <a:ln>
            <a:solidFill>
              <a:srgbClr val="6366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Review of product performance</a:t>
            </a:r>
          </a:p>
        </p:txBody>
      </p:sp>
      <p:pic>
        <p:nvPicPr>
          <p:cNvPr id="12" name="Picture 11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C4C83495-8611-4A7E-BD93-667DDACCA8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219" y="2984207"/>
            <a:ext cx="3311962" cy="331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5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912249E0-E362-4FCD-A234-EFA07B0C2FE3}"/>
              </a:ext>
            </a:extLst>
          </p:cNvPr>
          <p:cNvSpPr/>
          <p:nvPr/>
        </p:nvSpPr>
        <p:spPr>
          <a:xfrm>
            <a:off x="8497548" y="0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E3EE15-0E8D-4CBE-B093-9891C39C4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Obligations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C2C6A-10AC-4ADA-B7D6-12BB49623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9281"/>
            <a:ext cx="9725024" cy="2058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Product Distributors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B9113CCD-E432-48FB-84E2-FDA62CC680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sp>
        <p:nvSpPr>
          <p:cNvPr id="6" name="Arrow: Pentagon 5">
            <a:extLst>
              <a:ext uri="{FF2B5EF4-FFF2-40B4-BE49-F238E27FC236}">
                <a16:creationId xmlns:a16="http://schemas.microsoft.com/office/drawing/2014/main" id="{2D857F5D-DD78-4283-901A-28E7860A38E1}"/>
              </a:ext>
            </a:extLst>
          </p:cNvPr>
          <p:cNvSpPr/>
          <p:nvPr/>
        </p:nvSpPr>
        <p:spPr>
          <a:xfrm>
            <a:off x="838200" y="2583642"/>
            <a:ext cx="9304420" cy="1586354"/>
          </a:xfrm>
          <a:prstGeom prst="homePlate">
            <a:avLst/>
          </a:prstGeom>
          <a:solidFill>
            <a:schemeClr val="bg1"/>
          </a:solidFill>
          <a:ln>
            <a:solidFill>
              <a:srgbClr val="6366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Ensuring the product is marketed and distributed in a manner that appropriately focuses on and reflects the target market. 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2EF9957E-7E3E-48CC-A6D7-BA68660C1CAD}"/>
              </a:ext>
            </a:extLst>
          </p:cNvPr>
          <p:cNvSpPr/>
          <p:nvPr/>
        </p:nvSpPr>
        <p:spPr>
          <a:xfrm>
            <a:off x="838200" y="4427079"/>
            <a:ext cx="9304420" cy="1586353"/>
          </a:xfrm>
          <a:prstGeom prst="homePlate">
            <a:avLst/>
          </a:prstGeom>
          <a:solidFill>
            <a:schemeClr val="bg1"/>
          </a:solidFill>
          <a:ln>
            <a:solidFill>
              <a:srgbClr val="6366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Firms with a direct relationship with the end user will have the greatest responsibility under the Consumer Duty.</a:t>
            </a:r>
          </a:p>
        </p:txBody>
      </p:sp>
    </p:spTree>
    <p:extLst>
      <p:ext uri="{BB962C8B-B14F-4D97-AF65-F5344CB8AC3E}">
        <p14:creationId xmlns:p14="http://schemas.microsoft.com/office/powerpoint/2010/main" val="3326648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1AE4305C-9702-4BC6-B90A-C8DE9B674CC6}"/>
              </a:ext>
            </a:extLst>
          </p:cNvPr>
          <p:cNvSpPr/>
          <p:nvPr/>
        </p:nvSpPr>
        <p:spPr>
          <a:xfrm>
            <a:off x="372045" y="3120496"/>
            <a:ext cx="4033211" cy="2915345"/>
          </a:xfrm>
          <a:prstGeom prst="wedgeRoundRectCallout">
            <a:avLst/>
          </a:prstGeom>
          <a:solidFill>
            <a:srgbClr val="FF6A14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en-GB" sz="3600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Flowchart: Delay 5">
            <a:extLst>
              <a:ext uri="{FF2B5EF4-FFF2-40B4-BE49-F238E27FC236}">
                <a16:creationId xmlns:a16="http://schemas.microsoft.com/office/drawing/2014/main" id="{6F7D4E70-AD9B-46B5-A403-33604DAE7B66}"/>
              </a:ext>
            </a:extLst>
          </p:cNvPr>
          <p:cNvSpPr/>
          <p:nvPr/>
        </p:nvSpPr>
        <p:spPr>
          <a:xfrm rot="10800000">
            <a:off x="5372389" y="0"/>
            <a:ext cx="6819611" cy="6858000"/>
          </a:xfrm>
          <a:prstGeom prst="flowChartDelay">
            <a:avLst/>
          </a:prstGeom>
          <a:solidFill>
            <a:srgbClr val="FF6A14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AF8EE1-66AE-416B-9A5E-C7FD819F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016" y="203631"/>
            <a:ext cx="10515600" cy="1325563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Consumer Support Outcome</a:t>
            </a:r>
            <a:r>
              <a:rPr lang="en-GB" sz="4800" b="1" dirty="0">
                <a:latin typeface="Gilroy-Bold" panose="00000800000000000000"/>
              </a:rPr>
              <a:t>	</a:t>
            </a:r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A68F1-8C23-4517-AA5D-CB81D5810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716" y="3666511"/>
            <a:ext cx="3577655" cy="182331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GB" sz="86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The key is good customer service throughout the lifecycle of the product or service.</a:t>
            </a:r>
          </a:p>
          <a:p>
            <a:endParaRPr lang="en-GB" dirty="0"/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9D214B8-3362-4BA9-BD23-191CAFA8915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386442CD-7B41-40AE-900C-081734D7C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796121"/>
              </p:ext>
            </p:extLst>
          </p:nvPr>
        </p:nvGraphicFramePr>
        <p:xfrm>
          <a:off x="4330371" y="1496597"/>
          <a:ext cx="8020964" cy="4539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83790F3E-50BB-41DA-B025-95D14BFB9A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25" y="140719"/>
            <a:ext cx="1325563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52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1AE4305C-9702-4BC6-B90A-C8DE9B674CC6}"/>
              </a:ext>
            </a:extLst>
          </p:cNvPr>
          <p:cNvSpPr/>
          <p:nvPr/>
        </p:nvSpPr>
        <p:spPr>
          <a:xfrm>
            <a:off x="422845" y="3120495"/>
            <a:ext cx="4033211" cy="2915345"/>
          </a:xfrm>
          <a:prstGeom prst="wedgeRoundRectCallout">
            <a:avLst/>
          </a:prstGeom>
          <a:solidFill>
            <a:srgbClr val="FF6A14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en-GB" sz="3600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Flowchart: Delay 5">
            <a:extLst>
              <a:ext uri="{FF2B5EF4-FFF2-40B4-BE49-F238E27FC236}">
                <a16:creationId xmlns:a16="http://schemas.microsoft.com/office/drawing/2014/main" id="{6F7D4E70-AD9B-46B5-A403-33604DAE7B66}"/>
              </a:ext>
            </a:extLst>
          </p:cNvPr>
          <p:cNvSpPr/>
          <p:nvPr/>
        </p:nvSpPr>
        <p:spPr>
          <a:xfrm rot="10800000">
            <a:off x="5372389" y="0"/>
            <a:ext cx="6819611" cy="6858000"/>
          </a:xfrm>
          <a:prstGeom prst="flowChartDelay">
            <a:avLst/>
          </a:prstGeom>
          <a:solidFill>
            <a:srgbClr val="FF6A14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AF8EE1-66AE-416B-9A5E-C7FD819F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016" y="203631"/>
            <a:ext cx="10515600" cy="1325563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Price and Value Outcome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A68F1-8C23-4517-AA5D-CB81D5810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716" y="3666511"/>
            <a:ext cx="3577655" cy="182331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Value means the relationship between the overall price to the customer and the benefits received by the customer. </a:t>
            </a:r>
          </a:p>
          <a:p>
            <a:endParaRPr lang="en-GB" dirty="0"/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9D214B8-3362-4BA9-BD23-191CAFA8915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386442CD-7B41-40AE-900C-081734D7C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879554"/>
              </p:ext>
            </p:extLst>
          </p:nvPr>
        </p:nvGraphicFramePr>
        <p:xfrm>
          <a:off x="4330371" y="1396889"/>
          <a:ext cx="8020964" cy="4539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8950CD51-9415-488F-914B-276BFAE1C5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71034"/>
            <a:ext cx="1325563" cy="1325563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3D87504F-51D9-44D1-8E7F-B0F57EDE13B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820" y="3909858"/>
            <a:ext cx="3308796" cy="330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48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9D90D670-88BD-43EC-8B09-9915F668C276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F6A14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6CB406-435D-45D5-B014-2D349BE23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675" y="296001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Assessment of Value should include: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7A638-5F52-4924-89F2-CB10F798B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675" y="1165447"/>
            <a:ext cx="8817283" cy="5350669"/>
          </a:xfrm>
        </p:spPr>
        <p:txBody>
          <a:bodyPr>
            <a:normAutofit fontScale="25000" lnSpcReduction="20000"/>
          </a:bodyPr>
          <a:lstStyle/>
          <a:p>
            <a:endParaRPr lang="en-GB" sz="10400" dirty="0"/>
          </a:p>
          <a:p>
            <a:pPr>
              <a:lnSpc>
                <a:spcPct val="170000"/>
              </a:lnSpc>
            </a:pPr>
            <a:r>
              <a:rPr lang="en-GB" sz="104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The nature of the product, including the benefits, their quality and limitations</a:t>
            </a:r>
          </a:p>
          <a:p>
            <a:pPr>
              <a:lnSpc>
                <a:spcPct val="170000"/>
              </a:lnSpc>
            </a:pPr>
            <a:r>
              <a:rPr lang="en-GB" sz="104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The type and quality of services provided to customers</a:t>
            </a:r>
          </a:p>
          <a:p>
            <a:pPr>
              <a:lnSpc>
                <a:spcPct val="170000"/>
              </a:lnSpc>
            </a:pPr>
            <a:r>
              <a:rPr lang="en-GB" sz="104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The expected TOTAL price the customer will pay</a:t>
            </a:r>
          </a:p>
          <a:p>
            <a:pPr>
              <a:lnSpc>
                <a:spcPct val="170000"/>
              </a:lnSpc>
            </a:pPr>
            <a:r>
              <a:rPr lang="en-GB" sz="104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Any characteristics of vulnerability in the target market</a:t>
            </a:r>
          </a:p>
          <a:p>
            <a:pPr>
              <a:lnSpc>
                <a:spcPct val="170000"/>
              </a:lnSpc>
            </a:pPr>
            <a:r>
              <a:rPr lang="en-GB" sz="104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Whether distribution charges and arrangements are fair.</a:t>
            </a:r>
          </a:p>
          <a:p>
            <a:pPr>
              <a:lnSpc>
                <a:spcPct val="170000"/>
              </a:lnSpc>
            </a:pPr>
            <a:r>
              <a:rPr lang="en-GB" sz="104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Whether the overall proposition provides fair value.</a:t>
            </a:r>
          </a:p>
          <a:p>
            <a:pPr marL="0" indent="0" algn="ctr">
              <a:buNone/>
            </a:pPr>
            <a:endParaRPr lang="en-GB" sz="3000" b="1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B8E37C44-090B-42CF-BD17-28FB576382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73B09B84-8A0B-41E6-BC47-DBF685B1A18C}"/>
              </a:ext>
            </a:extLst>
          </p:cNvPr>
          <p:cNvSpPr/>
          <p:nvPr/>
        </p:nvSpPr>
        <p:spPr>
          <a:xfrm>
            <a:off x="9216380" y="2348116"/>
            <a:ext cx="2693688" cy="3120551"/>
          </a:xfrm>
          <a:prstGeom prst="wedgeRoundRectCallout">
            <a:avLst/>
          </a:prstGeom>
          <a:solidFill>
            <a:srgbClr val="63666A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GB" sz="28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It is NOT fair value if the price is not reasonable relative to the expected benefits. </a:t>
            </a:r>
          </a:p>
        </p:txBody>
      </p:sp>
    </p:spTree>
    <p:extLst>
      <p:ext uri="{BB962C8B-B14F-4D97-AF65-F5344CB8AC3E}">
        <p14:creationId xmlns:p14="http://schemas.microsoft.com/office/powerpoint/2010/main" val="1821958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7792A854-DF32-401E-8CE2-C01DAE7FBD33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689074-349E-4ED7-A939-F93FAEECD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414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  <a:latin typeface="Gilroy-Bold" panose="00000800000000000000"/>
                <a:ea typeface="Roboto" pitchFamily="2" charset="0"/>
              </a:rPr>
              <a:t>Governance</a:t>
            </a:r>
            <a:r>
              <a:rPr lang="en-GB" sz="5500" b="1" dirty="0">
                <a:solidFill>
                  <a:schemeClr val="bg1"/>
                </a:solidFill>
                <a:latin typeface="Gilroy-Bold" panose="00000800000000000000"/>
                <a:ea typeface="Roboto" pitchFamily="2" charset="0"/>
              </a:rPr>
              <a:t> and Accountability</a:t>
            </a:r>
            <a:r>
              <a:rPr lang="en-GB" sz="55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	</a:t>
            </a: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CB2DE931-D496-47B6-981B-2960A9B7F2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1761664-CBD8-4AA6-BBAB-1822162556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428979"/>
              </p:ext>
            </p:extLst>
          </p:nvPr>
        </p:nvGraphicFramePr>
        <p:xfrm>
          <a:off x="301256" y="1619711"/>
          <a:ext cx="11589488" cy="4072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4742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elay 5">
            <a:extLst>
              <a:ext uri="{FF2B5EF4-FFF2-40B4-BE49-F238E27FC236}">
                <a16:creationId xmlns:a16="http://schemas.microsoft.com/office/drawing/2014/main" id="{9147FED0-2FB8-4B1D-9EF7-271E6248C5F0}"/>
              </a:ext>
            </a:extLst>
          </p:cNvPr>
          <p:cNvSpPr/>
          <p:nvPr/>
        </p:nvSpPr>
        <p:spPr>
          <a:xfrm rot="10800000">
            <a:off x="5372389" y="0"/>
            <a:ext cx="6819611" cy="6858000"/>
          </a:xfrm>
          <a:prstGeom prst="flowChartDelay">
            <a:avLst/>
          </a:prstGeom>
          <a:solidFill>
            <a:srgbClr val="FF6A14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BF2675-1697-4205-982A-F6B744324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3631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Individual Conduct Rule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CECC-F2ED-4843-A4F7-195DC29F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61" y="3429000"/>
            <a:ext cx="9189355" cy="307281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GB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act in good faith</a:t>
            </a:r>
          </a:p>
          <a:p>
            <a:pPr>
              <a:lnSpc>
                <a:spcPct val="160000"/>
              </a:lnSpc>
            </a:pPr>
            <a:r>
              <a:rPr lang="en-GB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avoid foreseeable harm</a:t>
            </a:r>
          </a:p>
          <a:p>
            <a:pPr>
              <a:lnSpc>
                <a:spcPct val="160000"/>
              </a:lnSpc>
            </a:pPr>
            <a:r>
              <a:rPr lang="en-GB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enable &amp; support retail customers to pursue financial objectives. </a:t>
            </a: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0B8A982-E3BD-45A8-8070-7D16904664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BAD19DC6-0F3C-427E-8A82-648A166514F0}"/>
              </a:ext>
            </a:extLst>
          </p:cNvPr>
          <p:cNvSpPr/>
          <p:nvPr/>
        </p:nvSpPr>
        <p:spPr>
          <a:xfrm>
            <a:off x="466061" y="1437697"/>
            <a:ext cx="6604590" cy="1779772"/>
          </a:xfrm>
          <a:prstGeom prst="wedgeRoundRectCallout">
            <a:avLst/>
          </a:prstGeom>
          <a:solidFill>
            <a:srgbClr val="63666A"/>
          </a:solidFill>
          <a:ln>
            <a:solidFill>
              <a:srgbClr val="6366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‘Act to deliver good outcomes for retail customers’…</a:t>
            </a:r>
          </a:p>
        </p:txBody>
      </p:sp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65430FAF-1159-4222-9F37-3FB5D8CBAB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746" y="2688349"/>
            <a:ext cx="3813461" cy="381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637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8FEEB276-3DEB-43B7-82B1-925B9B3FBEE8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4DFFED1-53F6-4A20-981E-8B79B91DAA8C}"/>
              </a:ext>
            </a:extLst>
          </p:cNvPr>
          <p:cNvSpPr/>
          <p:nvPr/>
        </p:nvSpPr>
        <p:spPr>
          <a:xfrm>
            <a:off x="2588718" y="2260600"/>
            <a:ext cx="6504481" cy="2486371"/>
          </a:xfrm>
          <a:prstGeom prst="wedgeRoundRectCallout">
            <a:avLst/>
          </a:prstGeom>
          <a:solidFill>
            <a:srgbClr val="63666A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en-GB" sz="3600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CAD5D-EAF9-40CD-8AA6-D856FAB88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719" y="2481940"/>
            <a:ext cx="6504480" cy="189411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5500" b="1" dirty="0">
                <a:solidFill>
                  <a:schemeClr val="bg1"/>
                </a:solidFill>
                <a:latin typeface="Gilroy-Bold" panose="00000800000000000000"/>
                <a:ea typeface="Roboto" pitchFamily="2" charset="0"/>
              </a:rPr>
              <a:t>Any Questions?</a:t>
            </a: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00ACF9D6-4EE6-46DF-850B-45596BCC2E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1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FFB4B774-445F-483B-A2F7-6DA99E0478DD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A214A5-9264-42EE-9E35-80CFCD3629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b="1" dirty="0">
                <a:solidFill>
                  <a:schemeClr val="bg1"/>
                </a:solidFill>
                <a:latin typeface="Gilroy-Bold" panose="00000800000000000000"/>
                <a:ea typeface="Roboto" pitchFamily="2" charset="0"/>
              </a:rPr>
              <a:t>Consumer Duty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A5CF2-6BA1-4D28-94A7-5CEF8EC504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Outcome-based Regulation</a:t>
            </a: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5282559D-A7FE-4995-B582-FDDC63A97F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668000" y="-89122"/>
            <a:ext cx="1788111" cy="116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995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707A23C0-590C-4280-9C5C-F791284F44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7" y="3191486"/>
            <a:ext cx="3666514" cy="3666514"/>
          </a:xfrm>
          <a:prstGeom prst="rect">
            <a:avLst/>
          </a:prstGeom>
        </p:spPr>
      </p:pic>
      <p:sp>
        <p:nvSpPr>
          <p:cNvPr id="13" name="Flowchart: Delay 12">
            <a:extLst>
              <a:ext uri="{FF2B5EF4-FFF2-40B4-BE49-F238E27FC236}">
                <a16:creationId xmlns:a16="http://schemas.microsoft.com/office/drawing/2014/main" id="{ED8C6D41-FE38-4BD9-834B-DDB494721CF1}"/>
              </a:ext>
            </a:extLst>
          </p:cNvPr>
          <p:cNvSpPr/>
          <p:nvPr/>
        </p:nvSpPr>
        <p:spPr>
          <a:xfrm rot="10800000">
            <a:off x="5775157" y="0"/>
            <a:ext cx="6819611" cy="6858000"/>
          </a:xfrm>
          <a:prstGeom prst="flowChartDelay">
            <a:avLst/>
          </a:prstGeom>
          <a:solidFill>
            <a:srgbClr val="FF6A14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752C3B-BEB0-4638-AC65-24E38C02C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91" y="405270"/>
            <a:ext cx="7569617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The Journey So Far…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89F2850D-8C97-4998-9A2E-3C52829AC5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970026"/>
              </p:ext>
            </p:extLst>
          </p:nvPr>
        </p:nvGraphicFramePr>
        <p:xfrm>
          <a:off x="1233488" y="1595743"/>
          <a:ext cx="972502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055904D2-E48F-4DE5-910E-E66E1217A829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EAD1B0F4-C268-4AD5-B57B-C9220135076D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2" t="-2385" r="18474" b="15126"/>
          <a:stretch/>
        </p:blipFill>
        <p:spPr>
          <a:xfrm>
            <a:off x="10967397" y="4272893"/>
            <a:ext cx="1627371" cy="258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06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A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3">
            <a:extLst>
              <a:ext uri="{FF2B5EF4-FFF2-40B4-BE49-F238E27FC236}">
                <a16:creationId xmlns:a16="http://schemas.microsoft.com/office/drawing/2014/main" id="{A0A4FD0A-5074-434D-A504-185C834FC2AE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7F866535-E3D8-4DCE-98FB-DC451A5E44FD}"/>
              </a:ext>
            </a:extLst>
          </p:cNvPr>
          <p:cNvSpPr/>
          <p:nvPr/>
        </p:nvSpPr>
        <p:spPr>
          <a:xfrm>
            <a:off x="609599" y="2687053"/>
            <a:ext cx="9304421" cy="2538336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BE98242-952F-41CF-9BFB-9621DEDADAB6}"/>
              </a:ext>
            </a:extLst>
          </p:cNvPr>
          <p:cNvSpPr/>
          <p:nvPr/>
        </p:nvSpPr>
        <p:spPr>
          <a:xfrm>
            <a:off x="609600" y="1491916"/>
            <a:ext cx="9304420" cy="1042737"/>
          </a:xfrm>
          <a:prstGeom prst="homePlate">
            <a:avLst/>
          </a:prstGeom>
          <a:solidFill>
            <a:schemeClr val="bg1"/>
          </a:solidFill>
          <a:ln>
            <a:solidFill>
              <a:srgbClr val="6366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694FCB-7D39-4FA8-9920-7A2B18581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21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  <a:latin typeface="Gilroy-Bold" panose="00000800000000000000"/>
                <a:ea typeface="Roboto" pitchFamily="2" charset="0"/>
              </a:rPr>
              <a:t>The Intention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E90E2-4B92-474D-9889-2C5EFF848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368" y="2861953"/>
            <a:ext cx="8701195" cy="3224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Ensuring Consumers: -</a:t>
            </a:r>
          </a:p>
          <a:p>
            <a:pPr lvl="1">
              <a:buFontTx/>
              <a:buChar char="-"/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are able to choose from products and services</a:t>
            </a:r>
          </a:p>
          <a:p>
            <a:pPr marL="457200" lvl="1" indent="0">
              <a:buNone/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  designed to </a:t>
            </a:r>
            <a:r>
              <a:rPr lang="en-GB" sz="2800" b="1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meet their needs</a:t>
            </a: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 and offer </a:t>
            </a:r>
            <a:r>
              <a:rPr lang="en-GB" sz="2800" b="1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fair value</a:t>
            </a: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.  </a:t>
            </a:r>
          </a:p>
          <a:p>
            <a:pPr marL="457200" lvl="1" indent="0">
              <a:buNone/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- understand the products and services</a:t>
            </a:r>
          </a:p>
          <a:p>
            <a:pPr marL="457200" lvl="1" indent="0">
              <a:buNone/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- can be confident in the conduct of firms.</a:t>
            </a:r>
          </a:p>
          <a:p>
            <a:pPr marL="0" indent="0">
              <a:buNone/>
            </a:pPr>
            <a:endParaRPr lang="en-GB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7821C04-E00E-4F9A-980F-B4E1202D61F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26A6D5E-11F2-49E0-AAAF-0FCCDDD94DEB}"/>
              </a:ext>
            </a:extLst>
          </p:cNvPr>
          <p:cNvSpPr txBox="1"/>
          <p:nvPr/>
        </p:nvSpPr>
        <p:spPr>
          <a:xfrm>
            <a:off x="838201" y="1536230"/>
            <a:ext cx="8420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Setting clearer &amp; higher standards for the culture &amp; conduct of firms. </a:t>
            </a: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CC690049-909C-4FB9-9A62-87CD5B0FD857}"/>
              </a:ext>
            </a:extLst>
          </p:cNvPr>
          <p:cNvSpPr/>
          <p:nvPr/>
        </p:nvSpPr>
        <p:spPr>
          <a:xfrm>
            <a:off x="623258" y="5399643"/>
            <a:ext cx="9290762" cy="1042737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800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408C3A-897E-4E51-BAE4-2FE8756D3C86}"/>
              </a:ext>
            </a:extLst>
          </p:cNvPr>
          <p:cNvSpPr txBox="1"/>
          <p:nvPr/>
        </p:nvSpPr>
        <p:spPr>
          <a:xfrm>
            <a:off x="952879" y="5679830"/>
            <a:ext cx="851434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A shift to </a:t>
            </a:r>
            <a:r>
              <a:rPr lang="en-GB" sz="2800" b="1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outcome-based</a:t>
            </a: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 regulation </a:t>
            </a:r>
          </a:p>
          <a:p>
            <a:endParaRPr lang="en-GB" dirty="0"/>
          </a:p>
        </p:txBody>
      </p:sp>
      <p:pic>
        <p:nvPicPr>
          <p:cNvPr id="23" name="Picture 22" descr="Icon&#10;&#10;Description automatically generated">
            <a:extLst>
              <a:ext uri="{FF2B5EF4-FFF2-40B4-BE49-F238E27FC236}">
                <a16:creationId xmlns:a16="http://schemas.microsoft.com/office/drawing/2014/main" id="{B489541C-9576-44A4-97C9-1653C8B928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8679" y="2708907"/>
            <a:ext cx="2468662" cy="246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28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3">
            <a:extLst>
              <a:ext uri="{FF2B5EF4-FFF2-40B4-BE49-F238E27FC236}">
                <a16:creationId xmlns:a16="http://schemas.microsoft.com/office/drawing/2014/main" id="{49A17310-372D-434B-9A96-4A03D97F3D36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F6A14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1F5781-6881-48EC-9638-734AA25B2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43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6F586-74A8-4C63-B8BB-BCCBDAB4D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65" y="1484125"/>
            <a:ext cx="8402053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000" b="1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RETAIL CLIENTS</a:t>
            </a:r>
          </a:p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All clients other than professional clients and eligible counterparties</a:t>
            </a:r>
          </a:p>
          <a:p>
            <a:pPr marL="0" indent="0">
              <a:buNone/>
            </a:pPr>
            <a:endParaRPr lang="en-GB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Small and Medium-sized Enterprises will be in scope</a:t>
            </a:r>
          </a:p>
          <a:p>
            <a:pPr marL="0" indent="0">
              <a:buNone/>
            </a:pPr>
            <a:endParaRPr lang="en-GB" sz="2800" b="1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r>
              <a:rPr lang="en-GB" sz="3000" b="1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CONSUMER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The wider group of those who use financial services</a:t>
            </a:r>
          </a:p>
          <a:p>
            <a:endParaRPr lang="en-GB" b="1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000" b="1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CUSTOMER</a:t>
            </a:r>
            <a:r>
              <a:rPr lang="en-GB" b="1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 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63666A"/>
                </a:solidFill>
                <a:latin typeface="Roboto" pitchFamily="2" charset="0"/>
                <a:ea typeface="Roboto" pitchFamily="2" charset="0"/>
              </a:rPr>
              <a:t>An individual firms’ customers or potential customer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57CE90A-2C52-42A1-96E2-637E6DDCFC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FE3C81E8-099A-4C86-A283-71A2386491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09423">
            <a:off x="8492051" y="3056878"/>
            <a:ext cx="3705446" cy="370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15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F64D8E2E-B784-44F5-832C-65A48254A310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171094-7CF5-4CDB-ABBD-1626EF94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  <a:latin typeface="Gilroy-Bold" panose="00000800000000000000"/>
                <a:ea typeface="Roboto" pitchFamily="2" charset="0"/>
              </a:rPr>
              <a:t>Consumer Principle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A2677-3F87-414B-94BA-7CB5D141C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889" y="3943024"/>
            <a:ext cx="10515600" cy="36561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600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  <a:p>
            <a:pPr marL="0" indent="0" algn="ctr">
              <a:buNone/>
            </a:pPr>
            <a:r>
              <a:rPr lang="en-GB" sz="36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BUT CONSUMERS REMAIN RESPONSIBLE FOR THE DECISIONS THEY MAKE</a:t>
            </a:r>
          </a:p>
          <a:p>
            <a:pPr marL="0" indent="0" algn="ctr">
              <a:buNone/>
            </a:pPr>
            <a:endParaRPr lang="en-GB" sz="3600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63666A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25394C2-8077-4EBB-89D2-6C95388A2E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F61499E3-FFBF-4DB1-A8EE-AA5B248C34A6}"/>
              </a:ext>
            </a:extLst>
          </p:cNvPr>
          <p:cNvSpPr/>
          <p:nvPr/>
        </p:nvSpPr>
        <p:spPr>
          <a:xfrm>
            <a:off x="838200" y="2197768"/>
            <a:ext cx="10278979" cy="1700464"/>
          </a:xfrm>
          <a:prstGeom prst="wedgeRoundRectCallout">
            <a:avLst/>
          </a:prstGeom>
          <a:solidFill>
            <a:srgbClr val="6366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GB" sz="36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“A Firm must act to deliver good outcomes for</a:t>
            </a:r>
          </a:p>
          <a:p>
            <a:pPr marL="0" indent="0" algn="ctr">
              <a:buNone/>
            </a:pPr>
            <a:r>
              <a:rPr lang="en-GB" sz="36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 retail clients” </a:t>
            </a:r>
          </a:p>
        </p:txBody>
      </p:sp>
    </p:spTree>
    <p:extLst>
      <p:ext uri="{BB962C8B-B14F-4D97-AF65-F5344CB8AC3E}">
        <p14:creationId xmlns:p14="http://schemas.microsoft.com/office/powerpoint/2010/main" val="106110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elay 5">
            <a:extLst>
              <a:ext uri="{FF2B5EF4-FFF2-40B4-BE49-F238E27FC236}">
                <a16:creationId xmlns:a16="http://schemas.microsoft.com/office/drawing/2014/main" id="{E71A1AAC-886B-46B7-B32C-CF37A360E9BD}"/>
              </a:ext>
            </a:extLst>
          </p:cNvPr>
          <p:cNvSpPr/>
          <p:nvPr/>
        </p:nvSpPr>
        <p:spPr>
          <a:xfrm rot="10800000">
            <a:off x="5372389" y="10988"/>
            <a:ext cx="6819611" cy="6858000"/>
          </a:xfrm>
          <a:prstGeom prst="flowChartDelay">
            <a:avLst/>
          </a:prstGeom>
          <a:solidFill>
            <a:srgbClr val="FF6A14"/>
          </a:solidFill>
          <a:ln>
            <a:solidFill>
              <a:srgbClr val="FF6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38BD50-1FBB-41FE-85F8-63C5C264E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5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What is a Good Outcome?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F6EC4-3DD9-492A-ACDD-DF303E169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3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GB" sz="3000" dirty="0">
              <a:solidFill>
                <a:srgbClr val="63666A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GB" sz="3000" dirty="0">
              <a:solidFill>
                <a:srgbClr val="63666A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 algn="ctr">
              <a:buNone/>
            </a:pPr>
            <a:endParaRPr lang="en-GB" b="1" dirty="0">
              <a:solidFill>
                <a:srgbClr val="63666A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415D547-BBCF-454D-97F9-EE6486370C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04A166B-7B23-4EA4-88BA-560BDC847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855757"/>
              </p:ext>
            </p:extLst>
          </p:nvPr>
        </p:nvGraphicFramePr>
        <p:xfrm>
          <a:off x="1400007" y="1825625"/>
          <a:ext cx="9391985" cy="4815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E4DEDA33-19AF-436C-90AD-646A14373F1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02957"/>
            <a:ext cx="3155043" cy="3155043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370BFCA2-74EF-4D13-A5E2-E2C8A9516057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2" t="-2385" r="18474" b="15126"/>
          <a:stretch/>
        </p:blipFill>
        <p:spPr>
          <a:xfrm>
            <a:off x="10563224" y="4392166"/>
            <a:ext cx="1627371" cy="258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626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58A3C8BE-142B-48E1-A464-8E092AADBF99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E8B47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9CA050-E819-463B-815E-962059F7A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  <a:latin typeface="Gilroy-Bold" panose="00000800000000000000"/>
                <a:ea typeface="Roboto" pitchFamily="2" charset="0"/>
              </a:rPr>
              <a:t>Cross Cutting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05397-5B7F-487D-AC95-97D028402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234" y="3244118"/>
            <a:ext cx="8145379" cy="92678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Enable and support retail customers to pursue their financial objectives</a:t>
            </a:r>
          </a:p>
          <a:p>
            <a:pPr marL="0" indent="0">
              <a:buNone/>
            </a:pPr>
            <a:endParaRPr lang="en-GB" dirty="0">
              <a:solidFill>
                <a:srgbClr val="63666A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61AAAC5-4FE2-4629-8E69-CD3385FBD5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F88A179B-0DC3-491A-B280-F20514AB2C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70" y="1739628"/>
            <a:ext cx="1325564" cy="1325564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E20F187-BF6D-4ABF-B1D9-256E5AE8324B}"/>
              </a:ext>
            </a:extLst>
          </p:cNvPr>
          <p:cNvSpPr txBox="1">
            <a:spLocks/>
          </p:cNvSpPr>
          <p:nvPr/>
        </p:nvSpPr>
        <p:spPr>
          <a:xfrm>
            <a:off x="1848234" y="2098246"/>
            <a:ext cx="10515600" cy="608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Avoid causing foreseeable harm to retail customers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4CA5AD6-9350-49CF-A6F5-BA950A2F6D0F}"/>
              </a:ext>
            </a:extLst>
          </p:cNvPr>
          <p:cNvSpPr txBox="1">
            <a:spLocks/>
          </p:cNvSpPr>
          <p:nvPr/>
        </p:nvSpPr>
        <p:spPr>
          <a:xfrm>
            <a:off x="1848234" y="4708442"/>
            <a:ext cx="10515600" cy="608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Act in good faith towards retail customers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CB79C86-52E8-4F6E-9D92-370F90EDB9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70" y="2976591"/>
            <a:ext cx="1325564" cy="1325564"/>
          </a:xfrm>
          <a:prstGeom prst="rect">
            <a:avLst/>
          </a:prstGeom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2577C569-2DAE-4D2E-8B7F-963B7BCDF5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70" y="4277083"/>
            <a:ext cx="1325564" cy="1325564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8CCF0281-F9CB-4EA7-9D21-2D31AD3037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370" y="3651795"/>
            <a:ext cx="3259297" cy="325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32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55650B3C-B1AD-44AC-9E0E-7E9068AB8012}"/>
              </a:ext>
            </a:extLst>
          </p:cNvPr>
          <p:cNvSpPr/>
          <p:nvPr/>
        </p:nvSpPr>
        <p:spPr>
          <a:xfrm>
            <a:off x="8497548" y="5758"/>
            <a:ext cx="3694452" cy="6852242"/>
          </a:xfrm>
          <a:custGeom>
            <a:avLst/>
            <a:gdLst/>
            <a:ahLst/>
            <a:cxnLst/>
            <a:rect l="l" t="t" r="r" b="b"/>
            <a:pathLst>
              <a:path w="4074159" h="7556500">
                <a:moveTo>
                  <a:pt x="4073640" y="0"/>
                </a:moveTo>
                <a:lnTo>
                  <a:pt x="3162037" y="0"/>
                </a:lnTo>
                <a:lnTo>
                  <a:pt x="3136983" y="12700"/>
                </a:lnTo>
                <a:lnTo>
                  <a:pt x="2957888" y="114300"/>
                </a:lnTo>
                <a:lnTo>
                  <a:pt x="2913888" y="152400"/>
                </a:lnTo>
                <a:lnTo>
                  <a:pt x="2870199" y="177800"/>
                </a:lnTo>
                <a:lnTo>
                  <a:pt x="2698554" y="279400"/>
                </a:lnTo>
                <a:lnTo>
                  <a:pt x="2656423" y="317500"/>
                </a:lnTo>
                <a:lnTo>
                  <a:pt x="2531911" y="393700"/>
                </a:lnTo>
                <a:lnTo>
                  <a:pt x="2491036" y="431800"/>
                </a:lnTo>
                <a:lnTo>
                  <a:pt x="2410229" y="482600"/>
                </a:lnTo>
                <a:lnTo>
                  <a:pt x="2370299" y="520700"/>
                </a:lnTo>
                <a:lnTo>
                  <a:pt x="2291389" y="571500"/>
                </a:lnTo>
                <a:lnTo>
                  <a:pt x="2252409" y="609600"/>
                </a:lnTo>
                <a:lnTo>
                  <a:pt x="2213747" y="635000"/>
                </a:lnTo>
                <a:lnTo>
                  <a:pt x="2175403" y="673100"/>
                </a:lnTo>
                <a:lnTo>
                  <a:pt x="2137377" y="698500"/>
                </a:lnTo>
                <a:lnTo>
                  <a:pt x="2099670" y="736600"/>
                </a:lnTo>
                <a:lnTo>
                  <a:pt x="2062282" y="762000"/>
                </a:lnTo>
                <a:lnTo>
                  <a:pt x="2025214" y="800100"/>
                </a:lnTo>
                <a:lnTo>
                  <a:pt x="1988466" y="825500"/>
                </a:lnTo>
                <a:lnTo>
                  <a:pt x="1952039" y="863600"/>
                </a:lnTo>
                <a:lnTo>
                  <a:pt x="1915933" y="889000"/>
                </a:lnTo>
                <a:lnTo>
                  <a:pt x="1844686" y="965200"/>
                </a:lnTo>
                <a:lnTo>
                  <a:pt x="1809546" y="990600"/>
                </a:lnTo>
                <a:lnTo>
                  <a:pt x="1774729" y="1028700"/>
                </a:lnTo>
                <a:lnTo>
                  <a:pt x="1740236" y="1066800"/>
                </a:lnTo>
                <a:lnTo>
                  <a:pt x="1706066" y="1092200"/>
                </a:lnTo>
                <a:lnTo>
                  <a:pt x="1672220" y="1130300"/>
                </a:lnTo>
                <a:lnTo>
                  <a:pt x="1638699" y="1168400"/>
                </a:lnTo>
                <a:lnTo>
                  <a:pt x="1605503" y="1193800"/>
                </a:lnTo>
                <a:lnTo>
                  <a:pt x="1572632" y="1231900"/>
                </a:lnTo>
                <a:lnTo>
                  <a:pt x="1540088" y="1270000"/>
                </a:lnTo>
                <a:lnTo>
                  <a:pt x="1507870" y="1308100"/>
                </a:lnTo>
                <a:lnTo>
                  <a:pt x="1475978" y="1346200"/>
                </a:lnTo>
                <a:lnTo>
                  <a:pt x="1444414" y="1371600"/>
                </a:lnTo>
                <a:lnTo>
                  <a:pt x="1413178" y="1409700"/>
                </a:lnTo>
                <a:lnTo>
                  <a:pt x="1382271" y="1447800"/>
                </a:lnTo>
                <a:lnTo>
                  <a:pt x="1351691" y="1485900"/>
                </a:lnTo>
                <a:lnTo>
                  <a:pt x="1321441" y="1524000"/>
                </a:lnTo>
                <a:lnTo>
                  <a:pt x="1291521" y="1562100"/>
                </a:lnTo>
                <a:lnTo>
                  <a:pt x="1261930" y="1600200"/>
                </a:lnTo>
                <a:lnTo>
                  <a:pt x="1232670" y="1625600"/>
                </a:lnTo>
                <a:lnTo>
                  <a:pt x="1203741" y="1663700"/>
                </a:lnTo>
                <a:lnTo>
                  <a:pt x="1175143" y="1701800"/>
                </a:lnTo>
                <a:lnTo>
                  <a:pt x="1146877" y="1739900"/>
                </a:lnTo>
                <a:lnTo>
                  <a:pt x="1118943" y="1778000"/>
                </a:lnTo>
                <a:lnTo>
                  <a:pt x="1091342" y="1816100"/>
                </a:lnTo>
                <a:lnTo>
                  <a:pt x="1064074" y="1854200"/>
                </a:lnTo>
                <a:lnTo>
                  <a:pt x="1037140" y="1892300"/>
                </a:lnTo>
                <a:lnTo>
                  <a:pt x="1010539" y="1930400"/>
                </a:lnTo>
                <a:lnTo>
                  <a:pt x="984273" y="1968500"/>
                </a:lnTo>
                <a:lnTo>
                  <a:pt x="958342" y="2019300"/>
                </a:lnTo>
                <a:lnTo>
                  <a:pt x="932747" y="2057400"/>
                </a:lnTo>
                <a:lnTo>
                  <a:pt x="907487" y="2095500"/>
                </a:lnTo>
                <a:lnTo>
                  <a:pt x="882563" y="2133600"/>
                </a:lnTo>
                <a:lnTo>
                  <a:pt x="857976" y="2171700"/>
                </a:lnTo>
                <a:lnTo>
                  <a:pt x="833726" y="2209800"/>
                </a:lnTo>
                <a:lnTo>
                  <a:pt x="809814" y="2247900"/>
                </a:lnTo>
                <a:lnTo>
                  <a:pt x="786239" y="2286000"/>
                </a:lnTo>
                <a:lnTo>
                  <a:pt x="763003" y="2336800"/>
                </a:lnTo>
                <a:lnTo>
                  <a:pt x="740106" y="2374900"/>
                </a:lnTo>
                <a:lnTo>
                  <a:pt x="717549" y="2413000"/>
                </a:lnTo>
                <a:lnTo>
                  <a:pt x="695331" y="2451100"/>
                </a:lnTo>
                <a:lnTo>
                  <a:pt x="673453" y="2489200"/>
                </a:lnTo>
                <a:lnTo>
                  <a:pt x="651917" y="2540000"/>
                </a:lnTo>
                <a:lnTo>
                  <a:pt x="630721" y="2578100"/>
                </a:lnTo>
                <a:lnTo>
                  <a:pt x="609867" y="2616200"/>
                </a:lnTo>
                <a:lnTo>
                  <a:pt x="589354" y="2654300"/>
                </a:lnTo>
                <a:lnTo>
                  <a:pt x="569185" y="2705100"/>
                </a:lnTo>
                <a:lnTo>
                  <a:pt x="549358" y="2743200"/>
                </a:lnTo>
                <a:lnTo>
                  <a:pt x="529875" y="2781300"/>
                </a:lnTo>
                <a:lnTo>
                  <a:pt x="510735" y="2832100"/>
                </a:lnTo>
                <a:lnTo>
                  <a:pt x="491940" y="2870200"/>
                </a:lnTo>
                <a:lnTo>
                  <a:pt x="473489" y="2908300"/>
                </a:lnTo>
                <a:lnTo>
                  <a:pt x="455383" y="2946400"/>
                </a:lnTo>
                <a:lnTo>
                  <a:pt x="437624" y="2997200"/>
                </a:lnTo>
                <a:lnTo>
                  <a:pt x="420210" y="3035300"/>
                </a:lnTo>
                <a:lnTo>
                  <a:pt x="403142" y="3086100"/>
                </a:lnTo>
                <a:lnTo>
                  <a:pt x="386422" y="3124200"/>
                </a:lnTo>
                <a:lnTo>
                  <a:pt x="370049" y="3162300"/>
                </a:lnTo>
                <a:lnTo>
                  <a:pt x="354023" y="3213100"/>
                </a:lnTo>
                <a:lnTo>
                  <a:pt x="338346" y="3251200"/>
                </a:lnTo>
                <a:lnTo>
                  <a:pt x="323018" y="3302000"/>
                </a:lnTo>
                <a:lnTo>
                  <a:pt x="308039" y="3340100"/>
                </a:lnTo>
                <a:lnTo>
                  <a:pt x="293409" y="3378200"/>
                </a:lnTo>
                <a:lnTo>
                  <a:pt x="279129" y="3429000"/>
                </a:lnTo>
                <a:lnTo>
                  <a:pt x="265200" y="3467100"/>
                </a:lnTo>
                <a:lnTo>
                  <a:pt x="251622" y="3517900"/>
                </a:lnTo>
                <a:lnTo>
                  <a:pt x="238395" y="3556000"/>
                </a:lnTo>
                <a:lnTo>
                  <a:pt x="225520" y="3606800"/>
                </a:lnTo>
                <a:lnTo>
                  <a:pt x="212997" y="3644900"/>
                </a:lnTo>
                <a:lnTo>
                  <a:pt x="200827" y="3695700"/>
                </a:lnTo>
                <a:lnTo>
                  <a:pt x="189010" y="3733800"/>
                </a:lnTo>
                <a:lnTo>
                  <a:pt x="177547" y="3784600"/>
                </a:lnTo>
                <a:lnTo>
                  <a:pt x="166438" y="3822700"/>
                </a:lnTo>
                <a:lnTo>
                  <a:pt x="155683" y="3873500"/>
                </a:lnTo>
                <a:lnTo>
                  <a:pt x="145283" y="3911600"/>
                </a:lnTo>
                <a:lnTo>
                  <a:pt x="135239" y="3962400"/>
                </a:lnTo>
                <a:lnTo>
                  <a:pt x="125550" y="4000500"/>
                </a:lnTo>
                <a:lnTo>
                  <a:pt x="116218" y="4051300"/>
                </a:lnTo>
                <a:lnTo>
                  <a:pt x="107242" y="4089400"/>
                </a:lnTo>
                <a:lnTo>
                  <a:pt x="98624" y="4140200"/>
                </a:lnTo>
                <a:lnTo>
                  <a:pt x="90363" y="4191000"/>
                </a:lnTo>
                <a:lnTo>
                  <a:pt x="82460" y="4229100"/>
                </a:lnTo>
                <a:lnTo>
                  <a:pt x="74916" y="4279900"/>
                </a:lnTo>
                <a:lnTo>
                  <a:pt x="67731" y="4318000"/>
                </a:lnTo>
                <a:lnTo>
                  <a:pt x="60905" y="4368800"/>
                </a:lnTo>
                <a:lnTo>
                  <a:pt x="54438" y="4419600"/>
                </a:lnTo>
                <a:lnTo>
                  <a:pt x="48333" y="4457700"/>
                </a:lnTo>
                <a:lnTo>
                  <a:pt x="42587" y="4508500"/>
                </a:lnTo>
                <a:lnTo>
                  <a:pt x="37203" y="4546600"/>
                </a:lnTo>
                <a:lnTo>
                  <a:pt x="32181" y="4597400"/>
                </a:lnTo>
                <a:lnTo>
                  <a:pt x="27521" y="4648200"/>
                </a:lnTo>
                <a:lnTo>
                  <a:pt x="23223" y="4686300"/>
                </a:lnTo>
                <a:lnTo>
                  <a:pt x="19288" y="4737100"/>
                </a:lnTo>
                <a:lnTo>
                  <a:pt x="15717" y="4775200"/>
                </a:lnTo>
                <a:lnTo>
                  <a:pt x="12509" y="4826000"/>
                </a:lnTo>
                <a:lnTo>
                  <a:pt x="9666" y="4876800"/>
                </a:lnTo>
                <a:lnTo>
                  <a:pt x="7187" y="4914900"/>
                </a:lnTo>
                <a:lnTo>
                  <a:pt x="5074" y="4965700"/>
                </a:lnTo>
                <a:lnTo>
                  <a:pt x="3326" y="5016500"/>
                </a:lnTo>
                <a:lnTo>
                  <a:pt x="1944" y="5054600"/>
                </a:lnTo>
                <a:lnTo>
                  <a:pt x="929" y="5105400"/>
                </a:lnTo>
                <a:lnTo>
                  <a:pt x="280" y="5156200"/>
                </a:lnTo>
                <a:lnTo>
                  <a:pt x="0" y="5194300"/>
                </a:lnTo>
                <a:lnTo>
                  <a:pt x="86" y="5245100"/>
                </a:lnTo>
                <a:lnTo>
                  <a:pt x="542" y="5295900"/>
                </a:lnTo>
                <a:lnTo>
                  <a:pt x="1366" y="5334000"/>
                </a:lnTo>
                <a:lnTo>
                  <a:pt x="2559" y="5384800"/>
                </a:lnTo>
                <a:lnTo>
                  <a:pt x="4122" y="5435600"/>
                </a:lnTo>
                <a:lnTo>
                  <a:pt x="6054" y="5473700"/>
                </a:lnTo>
                <a:lnTo>
                  <a:pt x="8358" y="5524500"/>
                </a:lnTo>
                <a:lnTo>
                  <a:pt x="11032" y="5575300"/>
                </a:lnTo>
                <a:lnTo>
                  <a:pt x="14078" y="5626100"/>
                </a:lnTo>
                <a:lnTo>
                  <a:pt x="17495" y="5664200"/>
                </a:lnTo>
                <a:lnTo>
                  <a:pt x="21285" y="5715000"/>
                </a:lnTo>
                <a:lnTo>
                  <a:pt x="25448" y="5765800"/>
                </a:lnTo>
                <a:lnTo>
                  <a:pt x="29984" y="5803900"/>
                </a:lnTo>
                <a:lnTo>
                  <a:pt x="34893" y="5854700"/>
                </a:lnTo>
                <a:lnTo>
                  <a:pt x="40177" y="5905500"/>
                </a:lnTo>
                <a:lnTo>
                  <a:pt x="45835" y="5943600"/>
                </a:lnTo>
                <a:lnTo>
                  <a:pt x="51868" y="5994400"/>
                </a:lnTo>
                <a:lnTo>
                  <a:pt x="58276" y="6045200"/>
                </a:lnTo>
                <a:lnTo>
                  <a:pt x="65060" y="6096000"/>
                </a:lnTo>
                <a:lnTo>
                  <a:pt x="72221" y="6134100"/>
                </a:lnTo>
                <a:lnTo>
                  <a:pt x="79758" y="6184900"/>
                </a:lnTo>
                <a:lnTo>
                  <a:pt x="87673" y="6235700"/>
                </a:lnTo>
                <a:lnTo>
                  <a:pt x="95965" y="6273800"/>
                </a:lnTo>
                <a:lnTo>
                  <a:pt x="104635" y="6324600"/>
                </a:lnTo>
                <a:lnTo>
                  <a:pt x="113684" y="6375400"/>
                </a:lnTo>
                <a:lnTo>
                  <a:pt x="123112" y="6413500"/>
                </a:lnTo>
                <a:lnTo>
                  <a:pt x="132919" y="6464300"/>
                </a:lnTo>
                <a:lnTo>
                  <a:pt x="143106" y="6515100"/>
                </a:lnTo>
                <a:lnTo>
                  <a:pt x="153674" y="6565900"/>
                </a:lnTo>
                <a:lnTo>
                  <a:pt x="164622" y="6604000"/>
                </a:lnTo>
                <a:lnTo>
                  <a:pt x="175951" y="6654800"/>
                </a:lnTo>
                <a:lnTo>
                  <a:pt x="187662" y="6705600"/>
                </a:lnTo>
                <a:lnTo>
                  <a:pt x="199755" y="6743700"/>
                </a:lnTo>
                <a:lnTo>
                  <a:pt x="212231" y="6794500"/>
                </a:lnTo>
                <a:lnTo>
                  <a:pt x="225089" y="6845300"/>
                </a:lnTo>
                <a:lnTo>
                  <a:pt x="238331" y="6883400"/>
                </a:lnTo>
                <a:lnTo>
                  <a:pt x="251957" y="6934200"/>
                </a:lnTo>
                <a:lnTo>
                  <a:pt x="265967" y="6985000"/>
                </a:lnTo>
                <a:lnTo>
                  <a:pt x="280362" y="7023100"/>
                </a:lnTo>
                <a:lnTo>
                  <a:pt x="295142" y="7073900"/>
                </a:lnTo>
                <a:lnTo>
                  <a:pt x="310308" y="7124700"/>
                </a:lnTo>
                <a:lnTo>
                  <a:pt x="325860" y="7162800"/>
                </a:lnTo>
                <a:lnTo>
                  <a:pt x="341799" y="7213600"/>
                </a:lnTo>
                <a:lnTo>
                  <a:pt x="358124" y="7264400"/>
                </a:lnTo>
                <a:lnTo>
                  <a:pt x="374837" y="7302500"/>
                </a:lnTo>
                <a:lnTo>
                  <a:pt x="391938" y="7353300"/>
                </a:lnTo>
                <a:lnTo>
                  <a:pt x="409427" y="7404100"/>
                </a:lnTo>
                <a:lnTo>
                  <a:pt x="427305" y="7442200"/>
                </a:lnTo>
                <a:lnTo>
                  <a:pt x="445572" y="7493000"/>
                </a:lnTo>
                <a:lnTo>
                  <a:pt x="464229" y="7543800"/>
                </a:lnTo>
                <a:lnTo>
                  <a:pt x="473837" y="7556500"/>
                </a:lnTo>
                <a:lnTo>
                  <a:pt x="3650688" y="7556500"/>
                </a:lnTo>
                <a:lnTo>
                  <a:pt x="3618170" y="7518400"/>
                </a:lnTo>
                <a:lnTo>
                  <a:pt x="3586116" y="7480300"/>
                </a:lnTo>
                <a:lnTo>
                  <a:pt x="3554532" y="7442200"/>
                </a:lnTo>
                <a:lnTo>
                  <a:pt x="3523425" y="7404100"/>
                </a:lnTo>
                <a:lnTo>
                  <a:pt x="3492802" y="7366000"/>
                </a:lnTo>
                <a:lnTo>
                  <a:pt x="3462672" y="7327900"/>
                </a:lnTo>
                <a:lnTo>
                  <a:pt x="3433041" y="7289800"/>
                </a:lnTo>
                <a:lnTo>
                  <a:pt x="3403915" y="7239000"/>
                </a:lnTo>
                <a:lnTo>
                  <a:pt x="3375304" y="7200900"/>
                </a:lnTo>
                <a:lnTo>
                  <a:pt x="3347212" y="7162800"/>
                </a:lnTo>
                <a:lnTo>
                  <a:pt x="3319649" y="7124700"/>
                </a:lnTo>
                <a:lnTo>
                  <a:pt x="3292620" y="7073900"/>
                </a:lnTo>
                <a:lnTo>
                  <a:pt x="3266134" y="7035800"/>
                </a:lnTo>
                <a:lnTo>
                  <a:pt x="3240197" y="6985000"/>
                </a:lnTo>
                <a:lnTo>
                  <a:pt x="3214816" y="6946900"/>
                </a:lnTo>
                <a:lnTo>
                  <a:pt x="3189999" y="6896100"/>
                </a:lnTo>
                <a:lnTo>
                  <a:pt x="3165753" y="6858000"/>
                </a:lnTo>
                <a:lnTo>
                  <a:pt x="3143257" y="6807200"/>
                </a:lnTo>
                <a:lnTo>
                  <a:pt x="3121436" y="6769100"/>
                </a:lnTo>
                <a:lnTo>
                  <a:pt x="3100289" y="6731000"/>
                </a:lnTo>
                <a:lnTo>
                  <a:pt x="3079813" y="6680200"/>
                </a:lnTo>
                <a:lnTo>
                  <a:pt x="3060007" y="6642100"/>
                </a:lnTo>
                <a:lnTo>
                  <a:pt x="3040869" y="6591300"/>
                </a:lnTo>
                <a:lnTo>
                  <a:pt x="3022396" y="6553200"/>
                </a:lnTo>
                <a:lnTo>
                  <a:pt x="3004588" y="6502400"/>
                </a:lnTo>
                <a:lnTo>
                  <a:pt x="2987442" y="6464300"/>
                </a:lnTo>
                <a:lnTo>
                  <a:pt x="2970957" y="6413500"/>
                </a:lnTo>
                <a:lnTo>
                  <a:pt x="2955130" y="6375400"/>
                </a:lnTo>
                <a:lnTo>
                  <a:pt x="2939960" y="6324600"/>
                </a:lnTo>
                <a:lnTo>
                  <a:pt x="2925444" y="6286500"/>
                </a:lnTo>
                <a:lnTo>
                  <a:pt x="2911582" y="6235700"/>
                </a:lnTo>
                <a:lnTo>
                  <a:pt x="2898370" y="6197600"/>
                </a:lnTo>
                <a:lnTo>
                  <a:pt x="2885808" y="6146800"/>
                </a:lnTo>
                <a:lnTo>
                  <a:pt x="2873893" y="6096000"/>
                </a:lnTo>
                <a:lnTo>
                  <a:pt x="2862624" y="6057900"/>
                </a:lnTo>
                <a:lnTo>
                  <a:pt x="2851998" y="6007100"/>
                </a:lnTo>
                <a:lnTo>
                  <a:pt x="2842014" y="5969000"/>
                </a:lnTo>
                <a:lnTo>
                  <a:pt x="2832670" y="5918200"/>
                </a:lnTo>
                <a:lnTo>
                  <a:pt x="2823965" y="5867400"/>
                </a:lnTo>
                <a:lnTo>
                  <a:pt x="2815895" y="5829300"/>
                </a:lnTo>
                <a:lnTo>
                  <a:pt x="2808460" y="5778500"/>
                </a:lnTo>
                <a:lnTo>
                  <a:pt x="2801657" y="5740400"/>
                </a:lnTo>
                <a:lnTo>
                  <a:pt x="2795485" y="5689600"/>
                </a:lnTo>
                <a:lnTo>
                  <a:pt x="2789941" y="5651500"/>
                </a:lnTo>
                <a:lnTo>
                  <a:pt x="2785025" y="5600700"/>
                </a:lnTo>
                <a:lnTo>
                  <a:pt x="2780733" y="5549900"/>
                </a:lnTo>
                <a:lnTo>
                  <a:pt x="2777065" y="5511800"/>
                </a:lnTo>
                <a:lnTo>
                  <a:pt x="2774018" y="5461000"/>
                </a:lnTo>
                <a:lnTo>
                  <a:pt x="2771591" y="5422900"/>
                </a:lnTo>
                <a:lnTo>
                  <a:pt x="2769781" y="5372100"/>
                </a:lnTo>
                <a:lnTo>
                  <a:pt x="2768587" y="5321300"/>
                </a:lnTo>
                <a:lnTo>
                  <a:pt x="2768007" y="5283200"/>
                </a:lnTo>
                <a:lnTo>
                  <a:pt x="2768039" y="5232400"/>
                </a:lnTo>
                <a:lnTo>
                  <a:pt x="2768681" y="5194300"/>
                </a:lnTo>
                <a:lnTo>
                  <a:pt x="2769931" y="5143500"/>
                </a:lnTo>
                <a:lnTo>
                  <a:pt x="2771788" y="5092700"/>
                </a:lnTo>
                <a:lnTo>
                  <a:pt x="2774249" y="5054600"/>
                </a:lnTo>
                <a:lnTo>
                  <a:pt x="2777313" y="5003800"/>
                </a:lnTo>
                <a:lnTo>
                  <a:pt x="2780978" y="4965700"/>
                </a:lnTo>
                <a:lnTo>
                  <a:pt x="2785242" y="4914900"/>
                </a:lnTo>
                <a:lnTo>
                  <a:pt x="2790104" y="4876800"/>
                </a:lnTo>
                <a:lnTo>
                  <a:pt x="2795560" y="4826000"/>
                </a:lnTo>
                <a:lnTo>
                  <a:pt x="2801610" y="4787900"/>
                </a:lnTo>
                <a:lnTo>
                  <a:pt x="2808251" y="4737100"/>
                </a:lnTo>
                <a:lnTo>
                  <a:pt x="2815483" y="4699000"/>
                </a:lnTo>
                <a:lnTo>
                  <a:pt x="2823302" y="4648200"/>
                </a:lnTo>
                <a:lnTo>
                  <a:pt x="2831707" y="4610100"/>
                </a:lnTo>
                <a:lnTo>
                  <a:pt x="2840696" y="4559300"/>
                </a:lnTo>
                <a:lnTo>
                  <a:pt x="2850267" y="4521200"/>
                </a:lnTo>
                <a:lnTo>
                  <a:pt x="2860419" y="4470400"/>
                </a:lnTo>
                <a:lnTo>
                  <a:pt x="2871150" y="4432300"/>
                </a:lnTo>
                <a:lnTo>
                  <a:pt x="2882457" y="4394200"/>
                </a:lnTo>
                <a:lnTo>
                  <a:pt x="2894339" y="4343400"/>
                </a:lnTo>
                <a:lnTo>
                  <a:pt x="2906794" y="4305300"/>
                </a:lnTo>
                <a:lnTo>
                  <a:pt x="2919820" y="4254500"/>
                </a:lnTo>
                <a:lnTo>
                  <a:pt x="2933415" y="4216400"/>
                </a:lnTo>
                <a:lnTo>
                  <a:pt x="2947577" y="4178300"/>
                </a:lnTo>
                <a:lnTo>
                  <a:pt x="2962306" y="4127500"/>
                </a:lnTo>
                <a:lnTo>
                  <a:pt x="2977598" y="4089400"/>
                </a:lnTo>
                <a:lnTo>
                  <a:pt x="2993451" y="4051300"/>
                </a:lnTo>
                <a:lnTo>
                  <a:pt x="3009865" y="4000500"/>
                </a:lnTo>
                <a:lnTo>
                  <a:pt x="3026837" y="3962400"/>
                </a:lnTo>
                <a:lnTo>
                  <a:pt x="3044365" y="3924300"/>
                </a:lnTo>
                <a:lnTo>
                  <a:pt x="3062447" y="3886200"/>
                </a:lnTo>
                <a:lnTo>
                  <a:pt x="3081082" y="3835400"/>
                </a:lnTo>
                <a:lnTo>
                  <a:pt x="3100267" y="3797300"/>
                </a:lnTo>
                <a:lnTo>
                  <a:pt x="3120002" y="3759200"/>
                </a:lnTo>
                <a:lnTo>
                  <a:pt x="3140283" y="3721100"/>
                </a:lnTo>
                <a:lnTo>
                  <a:pt x="3161109" y="3683000"/>
                </a:lnTo>
                <a:lnTo>
                  <a:pt x="3182479" y="3644900"/>
                </a:lnTo>
                <a:lnTo>
                  <a:pt x="3204389" y="3606800"/>
                </a:lnTo>
                <a:lnTo>
                  <a:pt x="3226840" y="3568700"/>
                </a:lnTo>
                <a:lnTo>
                  <a:pt x="3249828" y="3530600"/>
                </a:lnTo>
                <a:lnTo>
                  <a:pt x="3273352" y="3492500"/>
                </a:lnTo>
                <a:lnTo>
                  <a:pt x="3297409" y="3454400"/>
                </a:lnTo>
                <a:lnTo>
                  <a:pt x="3321999" y="3416300"/>
                </a:lnTo>
                <a:lnTo>
                  <a:pt x="3347119" y="3378200"/>
                </a:lnTo>
                <a:lnTo>
                  <a:pt x="3372767" y="3340100"/>
                </a:lnTo>
                <a:lnTo>
                  <a:pt x="3398942" y="3302000"/>
                </a:lnTo>
                <a:lnTo>
                  <a:pt x="3425641" y="3263900"/>
                </a:lnTo>
                <a:lnTo>
                  <a:pt x="3452863" y="3225800"/>
                </a:lnTo>
                <a:lnTo>
                  <a:pt x="3480606" y="3187700"/>
                </a:lnTo>
                <a:lnTo>
                  <a:pt x="3508868" y="3162300"/>
                </a:lnTo>
                <a:lnTo>
                  <a:pt x="3537647" y="3124200"/>
                </a:lnTo>
                <a:lnTo>
                  <a:pt x="3566942" y="3086100"/>
                </a:lnTo>
                <a:lnTo>
                  <a:pt x="3596750" y="3060700"/>
                </a:lnTo>
                <a:lnTo>
                  <a:pt x="3627070" y="3022600"/>
                </a:lnTo>
                <a:lnTo>
                  <a:pt x="3657899" y="2984500"/>
                </a:lnTo>
                <a:lnTo>
                  <a:pt x="3689236" y="2959100"/>
                </a:lnTo>
                <a:lnTo>
                  <a:pt x="3721079" y="2921000"/>
                </a:lnTo>
                <a:lnTo>
                  <a:pt x="3753426" y="2895600"/>
                </a:lnTo>
                <a:lnTo>
                  <a:pt x="3786276" y="2857500"/>
                </a:lnTo>
                <a:lnTo>
                  <a:pt x="3819626" y="2832100"/>
                </a:lnTo>
                <a:lnTo>
                  <a:pt x="3853475" y="2794000"/>
                </a:lnTo>
                <a:lnTo>
                  <a:pt x="3887820" y="2768600"/>
                </a:lnTo>
                <a:lnTo>
                  <a:pt x="3922660" y="2730500"/>
                </a:lnTo>
                <a:lnTo>
                  <a:pt x="3993818" y="2679700"/>
                </a:lnTo>
                <a:lnTo>
                  <a:pt x="4030131" y="2654300"/>
                </a:lnTo>
                <a:lnTo>
                  <a:pt x="4066932" y="2616200"/>
                </a:lnTo>
                <a:lnTo>
                  <a:pt x="4073640" y="2616200"/>
                </a:lnTo>
                <a:lnTo>
                  <a:pt x="4073640" y="0"/>
                </a:lnTo>
                <a:close/>
              </a:path>
            </a:pathLst>
          </a:custGeom>
          <a:solidFill>
            <a:srgbClr val="FF6A14"/>
          </a:solidFill>
        </p:spPr>
        <p:txBody>
          <a:bodyPr wrap="square" lIns="0" tIns="0" rIns="0" bIns="0" rtlCol="0"/>
          <a:lstStyle/>
          <a:p>
            <a:pPr defTabSz="829178"/>
            <a:endParaRPr sz="163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79519E-34E4-4BD3-B842-D8A0D5885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63666A"/>
                </a:solidFill>
                <a:latin typeface="Gilroy-Bold" panose="00000800000000000000"/>
                <a:ea typeface="Roboto" pitchFamily="2" charset="0"/>
              </a:rPr>
              <a:t>Consumer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FF549-0BE7-4988-BB00-638C04D86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7354" y="2152998"/>
            <a:ext cx="10375232" cy="4268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Consumer understanding outcome</a:t>
            </a: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01B68F4B-F63C-4A37-AE50-1020AC4249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5" b="59219"/>
          <a:stretch/>
        </p:blipFill>
        <p:spPr>
          <a:xfrm>
            <a:off x="10563224" y="0"/>
            <a:ext cx="1788111" cy="1165447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B4B4C996-72CB-4193-B828-2B766B5EDF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71" y="1666206"/>
            <a:ext cx="1325563" cy="1325563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51691C5-65B0-4E2B-90A9-BA6EE0D0F1AA}"/>
              </a:ext>
            </a:extLst>
          </p:cNvPr>
          <p:cNvSpPr txBox="1">
            <a:spLocks/>
          </p:cNvSpPr>
          <p:nvPr/>
        </p:nvSpPr>
        <p:spPr>
          <a:xfrm>
            <a:off x="2171630" y="5475444"/>
            <a:ext cx="4511201" cy="477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Price and Value outcome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5DB6618-D13F-4EFC-8FB2-41B93A779FC1}"/>
              </a:ext>
            </a:extLst>
          </p:cNvPr>
          <p:cNvSpPr txBox="1">
            <a:spLocks/>
          </p:cNvSpPr>
          <p:nvPr/>
        </p:nvSpPr>
        <p:spPr>
          <a:xfrm>
            <a:off x="2147354" y="3169161"/>
            <a:ext cx="7524518" cy="477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Products and services outcome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B0E463F-694D-4B5A-BCD7-6E1427A6AD37}"/>
              </a:ext>
            </a:extLst>
          </p:cNvPr>
          <p:cNvSpPr txBox="1">
            <a:spLocks/>
          </p:cNvSpPr>
          <p:nvPr/>
        </p:nvSpPr>
        <p:spPr>
          <a:xfrm>
            <a:off x="2147354" y="4322302"/>
            <a:ext cx="5818092" cy="477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Consumer support outcome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CF390D05-5F29-41B8-8ADF-F3719C0224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75" y="2719105"/>
            <a:ext cx="1325563" cy="1325563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687B3FCF-AF55-4D1F-AA0D-F24249B792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75" y="3803530"/>
            <a:ext cx="1325563" cy="1325563"/>
          </a:xfrm>
          <a:prstGeom prst="rect">
            <a:avLst/>
          </a:prstGeom>
        </p:spPr>
      </p:pic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FF50D46F-FE13-4AE6-BB90-C2389A964B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75" y="4915404"/>
            <a:ext cx="1325563" cy="1325563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349733B6-BEE0-48C5-A74D-9DC509A629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146" y="2976077"/>
            <a:ext cx="4113078" cy="411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92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13193</TotalTime>
  <Words>693</Words>
  <Application>Microsoft Office PowerPoint</Application>
  <PresentationFormat>Widescreen</PresentationFormat>
  <Paragraphs>112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Gilroy-Bold</vt:lpstr>
      <vt:lpstr>Gilroy-Heavy</vt:lpstr>
      <vt:lpstr>Roboto</vt:lpstr>
      <vt:lpstr>Office Theme</vt:lpstr>
      <vt:lpstr>Lisa Smith</vt:lpstr>
      <vt:lpstr>Consumer Duty</vt:lpstr>
      <vt:lpstr>The Journey So Far…</vt:lpstr>
      <vt:lpstr>The Intention</vt:lpstr>
      <vt:lpstr>Definitions</vt:lpstr>
      <vt:lpstr>Consumer Principle </vt:lpstr>
      <vt:lpstr>What is a Good Outcome?</vt:lpstr>
      <vt:lpstr>Cross Cutting Rules</vt:lpstr>
      <vt:lpstr>Consumer Outcomes</vt:lpstr>
      <vt:lpstr>Consumer Understanding Outcome </vt:lpstr>
      <vt:lpstr>Products and Services Outcome </vt:lpstr>
      <vt:lpstr>Obligations - </vt:lpstr>
      <vt:lpstr>Obligations - </vt:lpstr>
      <vt:lpstr>Consumer Support Outcome  </vt:lpstr>
      <vt:lpstr>Price and Value Outcome </vt:lpstr>
      <vt:lpstr>Assessment of Value should include: -</vt:lpstr>
      <vt:lpstr>Governance and Accountability </vt:lpstr>
      <vt:lpstr>Individual Conduct Rule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Cobra Conference</dc:title>
  <dc:creator>Andy Tedstone</dc:creator>
  <cp:lastModifiedBy>Jennifer Perry</cp:lastModifiedBy>
  <cp:revision>55</cp:revision>
  <dcterms:created xsi:type="dcterms:W3CDTF">2022-02-07T11:59:41Z</dcterms:created>
  <dcterms:modified xsi:type="dcterms:W3CDTF">2022-03-03T15:57:38Z</dcterms:modified>
</cp:coreProperties>
</file>