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0"/>
  </p:notesMasterIdLst>
  <p:handoutMasterIdLst>
    <p:handoutMasterId r:id="rId41"/>
  </p:handoutMasterIdLst>
  <p:sldIdLst>
    <p:sldId id="256" r:id="rId2"/>
    <p:sldId id="571" r:id="rId3"/>
    <p:sldId id="620" r:id="rId4"/>
    <p:sldId id="607" r:id="rId5"/>
    <p:sldId id="622" r:id="rId6"/>
    <p:sldId id="604" r:id="rId7"/>
    <p:sldId id="605" r:id="rId8"/>
    <p:sldId id="606" r:id="rId9"/>
    <p:sldId id="608" r:id="rId10"/>
    <p:sldId id="609" r:id="rId11"/>
    <p:sldId id="621" r:id="rId12"/>
    <p:sldId id="610" r:id="rId13"/>
    <p:sldId id="611" r:id="rId14"/>
    <p:sldId id="596" r:id="rId15"/>
    <p:sldId id="614" r:id="rId16"/>
    <p:sldId id="613" r:id="rId17"/>
    <p:sldId id="612" r:id="rId18"/>
    <p:sldId id="597" r:id="rId19"/>
    <p:sldId id="598" r:id="rId20"/>
    <p:sldId id="599" r:id="rId21"/>
    <p:sldId id="600" r:id="rId22"/>
    <p:sldId id="601" r:id="rId23"/>
    <p:sldId id="602" r:id="rId24"/>
    <p:sldId id="595" r:id="rId25"/>
    <p:sldId id="594" r:id="rId26"/>
    <p:sldId id="615" r:id="rId27"/>
    <p:sldId id="616" r:id="rId28"/>
    <p:sldId id="617" r:id="rId29"/>
    <p:sldId id="574" r:id="rId30"/>
    <p:sldId id="588" r:id="rId31"/>
    <p:sldId id="618" r:id="rId32"/>
    <p:sldId id="575" r:id="rId33"/>
    <p:sldId id="576" r:id="rId34"/>
    <p:sldId id="577" r:id="rId35"/>
    <p:sldId id="578" r:id="rId36"/>
    <p:sldId id="579" r:id="rId37"/>
    <p:sldId id="619" r:id="rId38"/>
    <p:sldId id="398" r:id="rId39"/>
  </p:sldIdLst>
  <p:sldSz cx="9144000" cy="6858000" type="screen4x3"/>
  <p:notesSz cx="6797675" cy="9928225"/>
  <p:defaultTextStyle>
    <a:defPPr>
      <a:defRPr lang="en-GB"/>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56">
          <p15:clr>
            <a:srgbClr val="A4A3A4"/>
          </p15:clr>
        </p15:guide>
        <p15:guide id="2" pos="2170">
          <p15:clr>
            <a:srgbClr val="A4A3A4"/>
          </p15:clr>
        </p15:guide>
        <p15:guide id="3" pos="217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F0000"/>
    <a:srgbClr val="FF5050"/>
    <a:srgbClr val="FF9933"/>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2" autoAdjust="0"/>
    <p:restoredTop sz="94709" autoAdjust="0"/>
  </p:normalViewPr>
  <p:slideViewPr>
    <p:cSldViewPr>
      <p:cViewPr varScale="1">
        <p:scale>
          <a:sx n="69" d="100"/>
          <a:sy n="69" d="100"/>
        </p:scale>
        <p:origin x="-105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936" y="-96"/>
      </p:cViewPr>
      <p:guideLst>
        <p:guide orient="horz" pos="3127"/>
        <p:guide pos="2141"/>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748E1E-A993-442B-A552-FFB9C711DD8A}" type="doc">
      <dgm:prSet loTypeId="urn:microsoft.com/office/officeart/2011/layout/InterconnectedBlockProcess" loCatId="process" qsTypeId="urn:microsoft.com/office/officeart/2005/8/quickstyle/simple1" qsCatId="simple" csTypeId="urn:microsoft.com/office/officeart/2005/8/colors/accent1_2" csCatId="accent1" phldr="1"/>
      <dgm:spPr/>
      <dgm:t>
        <a:bodyPr/>
        <a:lstStyle/>
        <a:p>
          <a:endParaRPr lang="en-GB"/>
        </a:p>
      </dgm:t>
    </dgm:pt>
    <dgm:pt modelId="{7DB788A4-7D8B-4C7B-BF9E-D00626AA38F6}">
      <dgm:prSet phldrT="[Text]"/>
      <dgm:spPr/>
      <dgm:t>
        <a:bodyPr/>
        <a:lstStyle/>
        <a:p>
          <a:r>
            <a:rPr lang="en-GB" dirty="0" smtClean="0"/>
            <a:t>DPA 1984</a:t>
          </a:r>
          <a:endParaRPr lang="en-GB" dirty="0"/>
        </a:p>
      </dgm:t>
    </dgm:pt>
    <dgm:pt modelId="{2C85F7C9-616F-4EB4-B1D6-4A098167B71B}" type="parTrans" cxnId="{8E632871-4020-41E4-AB6B-918FBDC58C3D}">
      <dgm:prSet/>
      <dgm:spPr/>
      <dgm:t>
        <a:bodyPr/>
        <a:lstStyle/>
        <a:p>
          <a:endParaRPr lang="en-GB"/>
        </a:p>
      </dgm:t>
    </dgm:pt>
    <dgm:pt modelId="{64B2F491-5ABA-4545-BBE9-7C140C957F23}" type="sibTrans" cxnId="{8E632871-4020-41E4-AB6B-918FBDC58C3D}">
      <dgm:prSet/>
      <dgm:spPr/>
      <dgm:t>
        <a:bodyPr/>
        <a:lstStyle/>
        <a:p>
          <a:endParaRPr lang="en-GB"/>
        </a:p>
      </dgm:t>
    </dgm:pt>
    <dgm:pt modelId="{0EB3FDBE-9184-4A0E-885F-9CFA07F33C7D}">
      <dgm:prSet phldrT="[Text]" custT="1"/>
      <dgm:spPr/>
      <dgm:t>
        <a:bodyPr/>
        <a:lstStyle/>
        <a:p>
          <a:pPr algn="l"/>
          <a:r>
            <a:rPr lang="en-GB" sz="1600" dirty="0" smtClean="0"/>
            <a:t>The original act brought in  to control public concern about data with the introduction of computers</a:t>
          </a:r>
          <a:endParaRPr lang="en-GB" sz="1600" dirty="0"/>
        </a:p>
      </dgm:t>
    </dgm:pt>
    <dgm:pt modelId="{54CE52C9-8049-46DA-ABED-338B131E18A6}" type="parTrans" cxnId="{65CB68C7-5966-4EF9-A50C-7923EBEAB02D}">
      <dgm:prSet/>
      <dgm:spPr/>
      <dgm:t>
        <a:bodyPr/>
        <a:lstStyle/>
        <a:p>
          <a:endParaRPr lang="en-GB"/>
        </a:p>
      </dgm:t>
    </dgm:pt>
    <dgm:pt modelId="{3296467D-90AC-4AF2-AD41-5613F838E7DC}" type="sibTrans" cxnId="{65CB68C7-5966-4EF9-A50C-7923EBEAB02D}">
      <dgm:prSet/>
      <dgm:spPr/>
      <dgm:t>
        <a:bodyPr/>
        <a:lstStyle/>
        <a:p>
          <a:endParaRPr lang="en-GB"/>
        </a:p>
      </dgm:t>
    </dgm:pt>
    <dgm:pt modelId="{EB069049-23BE-4FA2-8112-55C1675DC5FE}">
      <dgm:prSet phldrT="[Text]"/>
      <dgm:spPr/>
      <dgm:t>
        <a:bodyPr/>
        <a:lstStyle/>
        <a:p>
          <a:r>
            <a:rPr lang="en-GB" dirty="0" smtClean="0"/>
            <a:t>DPA 1998</a:t>
          </a:r>
          <a:endParaRPr lang="en-GB" dirty="0"/>
        </a:p>
      </dgm:t>
    </dgm:pt>
    <dgm:pt modelId="{E57EEC66-E1D2-4D22-B5C7-73326DC7A98C}" type="parTrans" cxnId="{1B70BEC5-8C90-4551-A80A-0EB556EB35DE}">
      <dgm:prSet/>
      <dgm:spPr/>
      <dgm:t>
        <a:bodyPr/>
        <a:lstStyle/>
        <a:p>
          <a:endParaRPr lang="en-GB"/>
        </a:p>
      </dgm:t>
    </dgm:pt>
    <dgm:pt modelId="{6BB81DA0-583C-4F5B-B2E2-28B02A44A74B}" type="sibTrans" cxnId="{1B70BEC5-8C90-4551-A80A-0EB556EB35DE}">
      <dgm:prSet/>
      <dgm:spPr/>
      <dgm:t>
        <a:bodyPr/>
        <a:lstStyle/>
        <a:p>
          <a:endParaRPr lang="en-GB"/>
        </a:p>
      </dgm:t>
    </dgm:pt>
    <dgm:pt modelId="{95A0F5E1-E385-4B46-9B81-9FD47F02771B}">
      <dgm:prSet phldrT="[Text]"/>
      <dgm:spPr/>
      <dgm:t>
        <a:bodyPr/>
        <a:lstStyle/>
        <a:p>
          <a:pPr algn="l"/>
          <a:r>
            <a:rPr lang="en-GB" dirty="0" smtClean="0"/>
            <a:t>Extended the scope of the original act to include manual records, clarified definitions  and set 8 basic principles around Data Protection </a:t>
          </a:r>
          <a:endParaRPr lang="en-GB" dirty="0"/>
        </a:p>
      </dgm:t>
    </dgm:pt>
    <dgm:pt modelId="{49E74C72-D0B1-4D18-A4BD-5BD844A317BB}" type="parTrans" cxnId="{05C3B1F8-560F-4A2C-9B7A-0A7D8B2E3028}">
      <dgm:prSet/>
      <dgm:spPr/>
      <dgm:t>
        <a:bodyPr/>
        <a:lstStyle/>
        <a:p>
          <a:endParaRPr lang="en-GB"/>
        </a:p>
      </dgm:t>
    </dgm:pt>
    <dgm:pt modelId="{C43C0808-A245-4BB0-AB62-0A32E7B2BCFF}" type="sibTrans" cxnId="{05C3B1F8-560F-4A2C-9B7A-0A7D8B2E3028}">
      <dgm:prSet/>
      <dgm:spPr/>
      <dgm:t>
        <a:bodyPr/>
        <a:lstStyle/>
        <a:p>
          <a:endParaRPr lang="en-GB"/>
        </a:p>
      </dgm:t>
    </dgm:pt>
    <dgm:pt modelId="{4E41EB9C-0C8E-441F-B194-2B15A6D8CE3C}">
      <dgm:prSet phldrT="[Text]"/>
      <dgm:spPr/>
      <dgm:t>
        <a:bodyPr/>
        <a:lstStyle/>
        <a:p>
          <a:r>
            <a:rPr lang="en-GB" dirty="0" smtClean="0"/>
            <a:t>GDPR 2018</a:t>
          </a:r>
          <a:endParaRPr lang="en-GB" dirty="0"/>
        </a:p>
      </dgm:t>
    </dgm:pt>
    <dgm:pt modelId="{DD9312ED-2B05-45B1-BB65-BD3755E9C83C}" type="parTrans" cxnId="{0E7318B0-6483-4A10-A4E8-A497CB8B08E9}">
      <dgm:prSet/>
      <dgm:spPr/>
      <dgm:t>
        <a:bodyPr/>
        <a:lstStyle/>
        <a:p>
          <a:endParaRPr lang="en-GB"/>
        </a:p>
      </dgm:t>
    </dgm:pt>
    <dgm:pt modelId="{E74ABDB7-309D-496D-BFD8-8795A23BDDED}" type="sibTrans" cxnId="{0E7318B0-6483-4A10-A4E8-A497CB8B08E9}">
      <dgm:prSet/>
      <dgm:spPr/>
      <dgm:t>
        <a:bodyPr/>
        <a:lstStyle/>
        <a:p>
          <a:endParaRPr lang="en-GB"/>
        </a:p>
      </dgm:t>
    </dgm:pt>
    <dgm:pt modelId="{2C15FE22-5161-4C5F-83EC-0AB5275D59AF}">
      <dgm:prSet phldrT="[Text]"/>
      <dgm:spPr/>
      <dgm:t>
        <a:bodyPr/>
        <a:lstStyle/>
        <a:p>
          <a:r>
            <a:rPr lang="en-GB" dirty="0" smtClean="0"/>
            <a:t>Introduced to address huge technological advancement of last 20 years, increased digital   sophistication and growth of social media </a:t>
          </a:r>
          <a:endParaRPr lang="en-GB" dirty="0"/>
        </a:p>
      </dgm:t>
    </dgm:pt>
    <dgm:pt modelId="{F41AF4A4-E344-4EF6-BAC3-E0D41AFAA28C}" type="parTrans" cxnId="{65859342-D3B9-4981-9859-58BFB5E748FC}">
      <dgm:prSet/>
      <dgm:spPr/>
      <dgm:t>
        <a:bodyPr/>
        <a:lstStyle/>
        <a:p>
          <a:endParaRPr lang="en-GB"/>
        </a:p>
      </dgm:t>
    </dgm:pt>
    <dgm:pt modelId="{100398EB-41E5-446A-B083-C14D0B4EE097}" type="sibTrans" cxnId="{65859342-D3B9-4981-9859-58BFB5E748FC}">
      <dgm:prSet/>
      <dgm:spPr/>
      <dgm:t>
        <a:bodyPr/>
        <a:lstStyle/>
        <a:p>
          <a:endParaRPr lang="en-GB"/>
        </a:p>
      </dgm:t>
    </dgm:pt>
    <dgm:pt modelId="{E51F3EF9-CDC6-4FE0-8D8E-546B71ECB94B}" type="pres">
      <dgm:prSet presAssocID="{2E748E1E-A993-442B-A552-FFB9C711DD8A}" presName="Name0" presStyleCnt="0">
        <dgm:presLayoutVars>
          <dgm:chMax val="7"/>
          <dgm:chPref val="5"/>
          <dgm:dir/>
          <dgm:animOne val="branch"/>
          <dgm:animLvl val="lvl"/>
        </dgm:presLayoutVars>
      </dgm:prSet>
      <dgm:spPr/>
      <dgm:t>
        <a:bodyPr/>
        <a:lstStyle/>
        <a:p>
          <a:endParaRPr lang="en-GB"/>
        </a:p>
      </dgm:t>
    </dgm:pt>
    <dgm:pt modelId="{24D1B8D6-25BB-43B2-9A10-A5E56B8917E9}" type="pres">
      <dgm:prSet presAssocID="{4E41EB9C-0C8E-441F-B194-2B15A6D8CE3C}" presName="ChildAccent3" presStyleCnt="0"/>
      <dgm:spPr/>
    </dgm:pt>
    <dgm:pt modelId="{6CC8F5B4-34CB-471F-B260-4DE8B525CBB6}" type="pres">
      <dgm:prSet presAssocID="{4E41EB9C-0C8E-441F-B194-2B15A6D8CE3C}" presName="ChildAccent" presStyleLbl="alignImgPlace1" presStyleIdx="0" presStyleCnt="3"/>
      <dgm:spPr/>
      <dgm:t>
        <a:bodyPr/>
        <a:lstStyle/>
        <a:p>
          <a:endParaRPr lang="en-GB"/>
        </a:p>
      </dgm:t>
    </dgm:pt>
    <dgm:pt modelId="{A39F4305-6EC8-4EC5-B7E0-B3E31DED738E}" type="pres">
      <dgm:prSet presAssocID="{4E41EB9C-0C8E-441F-B194-2B15A6D8CE3C}" presName="Child3" presStyleLbl="revTx" presStyleIdx="0" presStyleCnt="0">
        <dgm:presLayoutVars>
          <dgm:chMax val="0"/>
          <dgm:chPref val="0"/>
          <dgm:bulletEnabled val="1"/>
        </dgm:presLayoutVars>
      </dgm:prSet>
      <dgm:spPr/>
      <dgm:t>
        <a:bodyPr/>
        <a:lstStyle/>
        <a:p>
          <a:endParaRPr lang="en-GB"/>
        </a:p>
      </dgm:t>
    </dgm:pt>
    <dgm:pt modelId="{7F464BAA-6E6C-4C36-A7A0-8B4596C9148B}" type="pres">
      <dgm:prSet presAssocID="{4E41EB9C-0C8E-441F-B194-2B15A6D8CE3C}" presName="Parent3" presStyleLbl="node1" presStyleIdx="0" presStyleCnt="3">
        <dgm:presLayoutVars>
          <dgm:chMax val="2"/>
          <dgm:chPref val="1"/>
          <dgm:bulletEnabled val="1"/>
        </dgm:presLayoutVars>
      </dgm:prSet>
      <dgm:spPr/>
      <dgm:t>
        <a:bodyPr/>
        <a:lstStyle/>
        <a:p>
          <a:endParaRPr lang="en-GB"/>
        </a:p>
      </dgm:t>
    </dgm:pt>
    <dgm:pt modelId="{D4762B7C-B64D-4B9D-AA5A-F3B50394A5B6}" type="pres">
      <dgm:prSet presAssocID="{EB069049-23BE-4FA2-8112-55C1675DC5FE}" presName="ChildAccent2" presStyleCnt="0"/>
      <dgm:spPr/>
    </dgm:pt>
    <dgm:pt modelId="{8C2D22C5-E3DE-433A-9F68-86CA66D696FA}" type="pres">
      <dgm:prSet presAssocID="{EB069049-23BE-4FA2-8112-55C1675DC5FE}" presName="ChildAccent" presStyleLbl="alignImgPlace1" presStyleIdx="1" presStyleCnt="3"/>
      <dgm:spPr/>
      <dgm:t>
        <a:bodyPr/>
        <a:lstStyle/>
        <a:p>
          <a:endParaRPr lang="en-GB"/>
        </a:p>
      </dgm:t>
    </dgm:pt>
    <dgm:pt modelId="{2D403372-8ECC-4C30-AF35-C59925E272D4}" type="pres">
      <dgm:prSet presAssocID="{EB069049-23BE-4FA2-8112-55C1675DC5FE}" presName="Child2" presStyleLbl="revTx" presStyleIdx="0" presStyleCnt="0">
        <dgm:presLayoutVars>
          <dgm:chMax val="0"/>
          <dgm:chPref val="0"/>
          <dgm:bulletEnabled val="1"/>
        </dgm:presLayoutVars>
      </dgm:prSet>
      <dgm:spPr/>
      <dgm:t>
        <a:bodyPr/>
        <a:lstStyle/>
        <a:p>
          <a:endParaRPr lang="en-GB"/>
        </a:p>
      </dgm:t>
    </dgm:pt>
    <dgm:pt modelId="{8D1D37A3-C606-43B9-AA20-000A218BD718}" type="pres">
      <dgm:prSet presAssocID="{EB069049-23BE-4FA2-8112-55C1675DC5FE}" presName="Parent2" presStyleLbl="node1" presStyleIdx="1" presStyleCnt="3">
        <dgm:presLayoutVars>
          <dgm:chMax val="2"/>
          <dgm:chPref val="1"/>
          <dgm:bulletEnabled val="1"/>
        </dgm:presLayoutVars>
      </dgm:prSet>
      <dgm:spPr/>
      <dgm:t>
        <a:bodyPr/>
        <a:lstStyle/>
        <a:p>
          <a:endParaRPr lang="en-GB"/>
        </a:p>
      </dgm:t>
    </dgm:pt>
    <dgm:pt modelId="{64D8EF24-F6BB-428A-8B9D-596594E4FD4B}" type="pres">
      <dgm:prSet presAssocID="{7DB788A4-7D8B-4C7B-BF9E-D00626AA38F6}" presName="ChildAccent1" presStyleCnt="0"/>
      <dgm:spPr/>
    </dgm:pt>
    <dgm:pt modelId="{9133B94C-3F0B-4766-863C-6C805B05DE8B}" type="pres">
      <dgm:prSet presAssocID="{7DB788A4-7D8B-4C7B-BF9E-D00626AA38F6}" presName="ChildAccent" presStyleLbl="alignImgPlace1" presStyleIdx="2" presStyleCnt="3"/>
      <dgm:spPr/>
      <dgm:t>
        <a:bodyPr/>
        <a:lstStyle/>
        <a:p>
          <a:endParaRPr lang="en-GB"/>
        </a:p>
      </dgm:t>
    </dgm:pt>
    <dgm:pt modelId="{64EBE121-CA3F-4107-ACC0-7C9EF373D919}" type="pres">
      <dgm:prSet presAssocID="{7DB788A4-7D8B-4C7B-BF9E-D00626AA38F6}" presName="Child1" presStyleLbl="revTx" presStyleIdx="0" presStyleCnt="0">
        <dgm:presLayoutVars>
          <dgm:chMax val="0"/>
          <dgm:chPref val="0"/>
          <dgm:bulletEnabled val="1"/>
        </dgm:presLayoutVars>
      </dgm:prSet>
      <dgm:spPr/>
      <dgm:t>
        <a:bodyPr/>
        <a:lstStyle/>
        <a:p>
          <a:endParaRPr lang="en-GB"/>
        </a:p>
      </dgm:t>
    </dgm:pt>
    <dgm:pt modelId="{3149A41B-DF06-45BB-920C-7F8473CAF93E}" type="pres">
      <dgm:prSet presAssocID="{7DB788A4-7D8B-4C7B-BF9E-D00626AA38F6}" presName="Parent1" presStyleLbl="node1" presStyleIdx="2" presStyleCnt="3">
        <dgm:presLayoutVars>
          <dgm:chMax val="2"/>
          <dgm:chPref val="1"/>
          <dgm:bulletEnabled val="1"/>
        </dgm:presLayoutVars>
      </dgm:prSet>
      <dgm:spPr/>
      <dgm:t>
        <a:bodyPr/>
        <a:lstStyle/>
        <a:p>
          <a:endParaRPr lang="en-GB"/>
        </a:p>
      </dgm:t>
    </dgm:pt>
  </dgm:ptLst>
  <dgm:cxnLst>
    <dgm:cxn modelId="{037EE2BC-FD6F-4A94-B8EA-FB7DCFF39F76}" type="presOf" srcId="{2E748E1E-A993-442B-A552-FFB9C711DD8A}" destId="{E51F3EF9-CDC6-4FE0-8D8E-546B71ECB94B}" srcOrd="0" destOrd="0" presId="urn:microsoft.com/office/officeart/2011/layout/InterconnectedBlockProcess"/>
    <dgm:cxn modelId="{1D6D1664-3BE0-4567-A54E-33483432C181}" type="presOf" srcId="{2C15FE22-5161-4C5F-83EC-0AB5275D59AF}" destId="{6CC8F5B4-34CB-471F-B260-4DE8B525CBB6}" srcOrd="0" destOrd="0" presId="urn:microsoft.com/office/officeart/2011/layout/InterconnectedBlockProcess"/>
    <dgm:cxn modelId="{0E7318B0-6483-4A10-A4E8-A497CB8B08E9}" srcId="{2E748E1E-A993-442B-A552-FFB9C711DD8A}" destId="{4E41EB9C-0C8E-441F-B194-2B15A6D8CE3C}" srcOrd="2" destOrd="0" parTransId="{DD9312ED-2B05-45B1-BB65-BD3755E9C83C}" sibTransId="{E74ABDB7-309D-496D-BFD8-8795A23BDDED}"/>
    <dgm:cxn modelId="{1B70BEC5-8C90-4551-A80A-0EB556EB35DE}" srcId="{2E748E1E-A993-442B-A552-FFB9C711DD8A}" destId="{EB069049-23BE-4FA2-8112-55C1675DC5FE}" srcOrd="1" destOrd="0" parTransId="{E57EEC66-E1D2-4D22-B5C7-73326DC7A98C}" sibTransId="{6BB81DA0-583C-4F5B-B2E2-28B02A44A74B}"/>
    <dgm:cxn modelId="{65859342-D3B9-4981-9859-58BFB5E748FC}" srcId="{4E41EB9C-0C8E-441F-B194-2B15A6D8CE3C}" destId="{2C15FE22-5161-4C5F-83EC-0AB5275D59AF}" srcOrd="0" destOrd="0" parTransId="{F41AF4A4-E344-4EF6-BAC3-E0D41AFAA28C}" sibTransId="{100398EB-41E5-446A-B083-C14D0B4EE097}"/>
    <dgm:cxn modelId="{A2B40FED-A0F2-419D-A86A-1F97B28F7A61}" type="presOf" srcId="{95A0F5E1-E385-4B46-9B81-9FD47F02771B}" destId="{8C2D22C5-E3DE-433A-9F68-86CA66D696FA}" srcOrd="0" destOrd="0" presId="urn:microsoft.com/office/officeart/2011/layout/InterconnectedBlockProcess"/>
    <dgm:cxn modelId="{8E632871-4020-41E4-AB6B-918FBDC58C3D}" srcId="{2E748E1E-A993-442B-A552-FFB9C711DD8A}" destId="{7DB788A4-7D8B-4C7B-BF9E-D00626AA38F6}" srcOrd="0" destOrd="0" parTransId="{2C85F7C9-616F-4EB4-B1D6-4A098167B71B}" sibTransId="{64B2F491-5ABA-4545-BBE9-7C140C957F23}"/>
    <dgm:cxn modelId="{E633F079-A91D-4B42-8E2A-56082830C740}" type="presOf" srcId="{0EB3FDBE-9184-4A0E-885F-9CFA07F33C7D}" destId="{64EBE121-CA3F-4107-ACC0-7C9EF373D919}" srcOrd="1" destOrd="0" presId="urn:microsoft.com/office/officeart/2011/layout/InterconnectedBlockProcess"/>
    <dgm:cxn modelId="{F8693744-4D4A-4D60-9737-7BBE04270154}" type="presOf" srcId="{0EB3FDBE-9184-4A0E-885F-9CFA07F33C7D}" destId="{9133B94C-3F0B-4766-863C-6C805B05DE8B}" srcOrd="0" destOrd="0" presId="urn:microsoft.com/office/officeart/2011/layout/InterconnectedBlockProcess"/>
    <dgm:cxn modelId="{05C3B1F8-560F-4A2C-9B7A-0A7D8B2E3028}" srcId="{EB069049-23BE-4FA2-8112-55C1675DC5FE}" destId="{95A0F5E1-E385-4B46-9B81-9FD47F02771B}" srcOrd="0" destOrd="0" parTransId="{49E74C72-D0B1-4D18-A4BD-5BD844A317BB}" sibTransId="{C43C0808-A245-4BB0-AB62-0A32E7B2BCFF}"/>
    <dgm:cxn modelId="{C6E84FF6-BA37-4C41-8679-8380FBC4AD9C}" type="presOf" srcId="{7DB788A4-7D8B-4C7B-BF9E-D00626AA38F6}" destId="{3149A41B-DF06-45BB-920C-7F8473CAF93E}" srcOrd="0" destOrd="0" presId="urn:microsoft.com/office/officeart/2011/layout/InterconnectedBlockProcess"/>
    <dgm:cxn modelId="{FFD2FFC7-ADA5-4775-9F3D-DD8E4F085F98}" type="presOf" srcId="{4E41EB9C-0C8E-441F-B194-2B15A6D8CE3C}" destId="{7F464BAA-6E6C-4C36-A7A0-8B4596C9148B}" srcOrd="0" destOrd="0" presId="urn:microsoft.com/office/officeart/2011/layout/InterconnectedBlockProcess"/>
    <dgm:cxn modelId="{08A449C2-04BC-4FBB-8443-3E55FF3A932A}" type="presOf" srcId="{2C15FE22-5161-4C5F-83EC-0AB5275D59AF}" destId="{A39F4305-6EC8-4EC5-B7E0-B3E31DED738E}" srcOrd="1" destOrd="0" presId="urn:microsoft.com/office/officeart/2011/layout/InterconnectedBlockProcess"/>
    <dgm:cxn modelId="{D2041AF9-3414-40C1-86F2-25BCE9B5F2EF}" type="presOf" srcId="{95A0F5E1-E385-4B46-9B81-9FD47F02771B}" destId="{2D403372-8ECC-4C30-AF35-C59925E272D4}" srcOrd="1" destOrd="0" presId="urn:microsoft.com/office/officeart/2011/layout/InterconnectedBlockProcess"/>
    <dgm:cxn modelId="{65CB68C7-5966-4EF9-A50C-7923EBEAB02D}" srcId="{7DB788A4-7D8B-4C7B-BF9E-D00626AA38F6}" destId="{0EB3FDBE-9184-4A0E-885F-9CFA07F33C7D}" srcOrd="0" destOrd="0" parTransId="{54CE52C9-8049-46DA-ABED-338B131E18A6}" sibTransId="{3296467D-90AC-4AF2-AD41-5613F838E7DC}"/>
    <dgm:cxn modelId="{20C55AA0-D0D0-48AC-AC5D-6AF420B6C186}" type="presOf" srcId="{EB069049-23BE-4FA2-8112-55C1675DC5FE}" destId="{8D1D37A3-C606-43B9-AA20-000A218BD718}" srcOrd="0" destOrd="0" presId="urn:microsoft.com/office/officeart/2011/layout/InterconnectedBlockProcess"/>
    <dgm:cxn modelId="{E941F1B5-6354-4658-8946-140707AF7A14}" type="presParOf" srcId="{E51F3EF9-CDC6-4FE0-8D8E-546B71ECB94B}" destId="{24D1B8D6-25BB-43B2-9A10-A5E56B8917E9}" srcOrd="0" destOrd="0" presId="urn:microsoft.com/office/officeart/2011/layout/InterconnectedBlockProcess"/>
    <dgm:cxn modelId="{C817E26D-E743-4EC6-A65E-0DC2CA1EF9D3}" type="presParOf" srcId="{24D1B8D6-25BB-43B2-9A10-A5E56B8917E9}" destId="{6CC8F5B4-34CB-471F-B260-4DE8B525CBB6}" srcOrd="0" destOrd="0" presId="urn:microsoft.com/office/officeart/2011/layout/InterconnectedBlockProcess"/>
    <dgm:cxn modelId="{51538284-9524-44D1-B14B-35D91CF7D5BC}" type="presParOf" srcId="{E51F3EF9-CDC6-4FE0-8D8E-546B71ECB94B}" destId="{A39F4305-6EC8-4EC5-B7E0-B3E31DED738E}" srcOrd="1" destOrd="0" presId="urn:microsoft.com/office/officeart/2011/layout/InterconnectedBlockProcess"/>
    <dgm:cxn modelId="{B56702EC-1505-4B21-8572-FEC29FC070AF}" type="presParOf" srcId="{E51F3EF9-CDC6-4FE0-8D8E-546B71ECB94B}" destId="{7F464BAA-6E6C-4C36-A7A0-8B4596C9148B}" srcOrd="2" destOrd="0" presId="urn:microsoft.com/office/officeart/2011/layout/InterconnectedBlockProcess"/>
    <dgm:cxn modelId="{E8F04D85-75E8-4E92-866B-9696DE9041F2}" type="presParOf" srcId="{E51F3EF9-CDC6-4FE0-8D8E-546B71ECB94B}" destId="{D4762B7C-B64D-4B9D-AA5A-F3B50394A5B6}" srcOrd="3" destOrd="0" presId="urn:microsoft.com/office/officeart/2011/layout/InterconnectedBlockProcess"/>
    <dgm:cxn modelId="{1BC042C7-55B2-42A0-957B-380152FD25B2}" type="presParOf" srcId="{D4762B7C-B64D-4B9D-AA5A-F3B50394A5B6}" destId="{8C2D22C5-E3DE-433A-9F68-86CA66D696FA}" srcOrd="0" destOrd="0" presId="urn:microsoft.com/office/officeart/2011/layout/InterconnectedBlockProcess"/>
    <dgm:cxn modelId="{570D41F7-7167-4372-9FB9-8B182CAC29A0}" type="presParOf" srcId="{E51F3EF9-CDC6-4FE0-8D8E-546B71ECB94B}" destId="{2D403372-8ECC-4C30-AF35-C59925E272D4}" srcOrd="4" destOrd="0" presId="urn:microsoft.com/office/officeart/2011/layout/InterconnectedBlockProcess"/>
    <dgm:cxn modelId="{B1592FA6-96BA-4C84-B45D-58FDDCF87D64}" type="presParOf" srcId="{E51F3EF9-CDC6-4FE0-8D8E-546B71ECB94B}" destId="{8D1D37A3-C606-43B9-AA20-000A218BD718}" srcOrd="5" destOrd="0" presId="urn:microsoft.com/office/officeart/2011/layout/InterconnectedBlockProcess"/>
    <dgm:cxn modelId="{EE6216D9-52EA-486E-81DA-4649B593D03A}" type="presParOf" srcId="{E51F3EF9-CDC6-4FE0-8D8E-546B71ECB94B}" destId="{64D8EF24-F6BB-428A-8B9D-596594E4FD4B}" srcOrd="6" destOrd="0" presId="urn:microsoft.com/office/officeart/2011/layout/InterconnectedBlockProcess"/>
    <dgm:cxn modelId="{A4B50C61-4078-49FD-A5F7-E88D7586C18B}" type="presParOf" srcId="{64D8EF24-F6BB-428A-8B9D-596594E4FD4B}" destId="{9133B94C-3F0B-4766-863C-6C805B05DE8B}" srcOrd="0" destOrd="0" presId="urn:microsoft.com/office/officeart/2011/layout/InterconnectedBlockProcess"/>
    <dgm:cxn modelId="{F5AE85F7-816B-40FF-B6DE-F5C65182A781}" type="presParOf" srcId="{E51F3EF9-CDC6-4FE0-8D8E-546B71ECB94B}" destId="{64EBE121-CA3F-4107-ACC0-7C9EF373D919}" srcOrd="7" destOrd="0" presId="urn:microsoft.com/office/officeart/2011/layout/InterconnectedBlockProcess"/>
    <dgm:cxn modelId="{78B9EABF-50EA-4DF6-BB2B-4D0834DE2854}" type="presParOf" srcId="{E51F3EF9-CDC6-4FE0-8D8E-546B71ECB94B}" destId="{3149A41B-DF06-45BB-920C-7F8473CAF93E}" srcOrd="8"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C8F5B4-34CB-471F-B260-4DE8B525CBB6}">
      <dsp:nvSpPr>
        <dsp:cNvPr id="0" name=""/>
        <dsp:cNvSpPr/>
      </dsp:nvSpPr>
      <dsp:spPr>
        <a:xfrm>
          <a:off x="4878179" y="722970"/>
          <a:ext cx="1526300" cy="3391829"/>
        </a:xfrm>
        <a:prstGeom prst="wedgeRectCallout">
          <a:avLst>
            <a:gd name="adj1" fmla="val 0"/>
            <a:gd name="adj2" fmla="val 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r" defTabSz="711200">
            <a:lnSpc>
              <a:spcPct val="90000"/>
            </a:lnSpc>
            <a:spcBef>
              <a:spcPct val="0"/>
            </a:spcBef>
            <a:spcAft>
              <a:spcPct val="35000"/>
            </a:spcAft>
          </a:pPr>
          <a:r>
            <a:rPr lang="en-GB" sz="1600" kern="1200" dirty="0" smtClean="0"/>
            <a:t>Introduced to address huge technological advancement of last 20 years, increased digital   sophistication and growth of social media </a:t>
          </a:r>
          <a:endParaRPr lang="en-GB" sz="1600" kern="1200" dirty="0"/>
        </a:p>
      </dsp:txBody>
      <dsp:txXfrm>
        <a:off x="5071886" y="722970"/>
        <a:ext cx="1332594" cy="3391829"/>
      </dsp:txXfrm>
    </dsp:sp>
    <dsp:sp modelId="{7F464BAA-6E6C-4C36-A7A0-8B4596C9148B}">
      <dsp:nvSpPr>
        <dsp:cNvPr id="0" name=""/>
        <dsp:cNvSpPr/>
      </dsp:nvSpPr>
      <dsp:spPr>
        <a:xfrm>
          <a:off x="4878179" y="0"/>
          <a:ext cx="1526300" cy="7242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66675" rIns="66675" bIns="66675" numCol="1" spcCol="1270" anchor="ctr" anchorCtr="0">
          <a:noAutofit/>
        </a:bodyPr>
        <a:lstStyle/>
        <a:p>
          <a:pPr lvl="0" algn="ctr" defTabSz="933450">
            <a:lnSpc>
              <a:spcPct val="90000"/>
            </a:lnSpc>
            <a:spcBef>
              <a:spcPct val="0"/>
            </a:spcBef>
            <a:spcAft>
              <a:spcPct val="35000"/>
            </a:spcAft>
          </a:pPr>
          <a:r>
            <a:rPr lang="en-GB" sz="2100" kern="1200" dirty="0" smtClean="0"/>
            <a:t>GDPR 2018</a:t>
          </a:r>
          <a:endParaRPr lang="en-GB" sz="2100" kern="1200" dirty="0"/>
        </a:p>
      </dsp:txBody>
      <dsp:txXfrm>
        <a:off x="4878179" y="0"/>
        <a:ext cx="1526300" cy="724204"/>
      </dsp:txXfrm>
    </dsp:sp>
    <dsp:sp modelId="{8C2D22C5-E3DE-433A-9F68-86CA66D696FA}">
      <dsp:nvSpPr>
        <dsp:cNvPr id="0" name=""/>
        <dsp:cNvSpPr/>
      </dsp:nvSpPr>
      <dsp:spPr>
        <a:xfrm>
          <a:off x="3351420" y="722970"/>
          <a:ext cx="1526300" cy="3149879"/>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l" defTabSz="711200">
            <a:lnSpc>
              <a:spcPct val="90000"/>
            </a:lnSpc>
            <a:spcBef>
              <a:spcPct val="0"/>
            </a:spcBef>
            <a:spcAft>
              <a:spcPct val="35000"/>
            </a:spcAft>
          </a:pPr>
          <a:r>
            <a:rPr lang="en-GB" sz="1600" kern="1200" dirty="0" smtClean="0"/>
            <a:t>Extended the scope of the original act to include manual records, clarified definitions  and set 8 basic principles around Data Protection </a:t>
          </a:r>
          <a:endParaRPr lang="en-GB" sz="1600" kern="1200" dirty="0"/>
        </a:p>
      </dsp:txBody>
      <dsp:txXfrm>
        <a:off x="3545127" y="722970"/>
        <a:ext cx="1332594" cy="3149879"/>
      </dsp:txXfrm>
    </dsp:sp>
    <dsp:sp modelId="{8D1D37A3-C606-43B9-AA20-000A218BD718}">
      <dsp:nvSpPr>
        <dsp:cNvPr id="0" name=""/>
        <dsp:cNvSpPr/>
      </dsp:nvSpPr>
      <dsp:spPr>
        <a:xfrm>
          <a:off x="3351420" y="117271"/>
          <a:ext cx="1526300" cy="6056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66675" rIns="66675" bIns="66675" numCol="1" spcCol="1270" anchor="ctr" anchorCtr="0">
          <a:noAutofit/>
        </a:bodyPr>
        <a:lstStyle/>
        <a:p>
          <a:pPr lvl="0" algn="ctr" defTabSz="933450">
            <a:lnSpc>
              <a:spcPct val="90000"/>
            </a:lnSpc>
            <a:spcBef>
              <a:spcPct val="0"/>
            </a:spcBef>
            <a:spcAft>
              <a:spcPct val="35000"/>
            </a:spcAft>
          </a:pPr>
          <a:r>
            <a:rPr lang="en-GB" sz="2100" kern="1200" dirty="0" smtClean="0"/>
            <a:t>DPA 1998</a:t>
          </a:r>
          <a:endParaRPr lang="en-GB" sz="2100" kern="1200" dirty="0"/>
        </a:p>
      </dsp:txBody>
      <dsp:txXfrm>
        <a:off x="3351420" y="117271"/>
        <a:ext cx="1526300" cy="605698"/>
      </dsp:txXfrm>
    </dsp:sp>
    <dsp:sp modelId="{9133B94C-3F0B-4766-863C-6C805B05DE8B}">
      <dsp:nvSpPr>
        <dsp:cNvPr id="0" name=""/>
        <dsp:cNvSpPr/>
      </dsp:nvSpPr>
      <dsp:spPr>
        <a:xfrm>
          <a:off x="1825119" y="722970"/>
          <a:ext cx="1526300" cy="2907517"/>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lvl="0" algn="l" defTabSz="711200">
            <a:lnSpc>
              <a:spcPct val="90000"/>
            </a:lnSpc>
            <a:spcBef>
              <a:spcPct val="0"/>
            </a:spcBef>
            <a:spcAft>
              <a:spcPct val="35000"/>
            </a:spcAft>
          </a:pPr>
          <a:r>
            <a:rPr lang="en-GB" sz="1600" kern="1200" dirty="0" smtClean="0"/>
            <a:t>The original act brought in  to control public concern about data with the introduction of computers</a:t>
          </a:r>
          <a:endParaRPr lang="en-GB" sz="1600" kern="1200" dirty="0"/>
        </a:p>
      </dsp:txBody>
      <dsp:txXfrm>
        <a:off x="2018826" y="722970"/>
        <a:ext cx="1332594" cy="2907517"/>
      </dsp:txXfrm>
    </dsp:sp>
    <dsp:sp modelId="{3149A41B-DF06-45BB-920C-7F8473CAF93E}">
      <dsp:nvSpPr>
        <dsp:cNvPr id="0" name=""/>
        <dsp:cNvSpPr/>
      </dsp:nvSpPr>
      <dsp:spPr>
        <a:xfrm>
          <a:off x="1825119" y="238246"/>
          <a:ext cx="1526300" cy="4847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66675" rIns="66675" bIns="66675" numCol="1" spcCol="1270" anchor="ctr" anchorCtr="0">
          <a:noAutofit/>
        </a:bodyPr>
        <a:lstStyle/>
        <a:p>
          <a:pPr lvl="0" algn="ctr" defTabSz="933450">
            <a:lnSpc>
              <a:spcPct val="90000"/>
            </a:lnSpc>
            <a:spcBef>
              <a:spcPct val="0"/>
            </a:spcBef>
            <a:spcAft>
              <a:spcPct val="35000"/>
            </a:spcAft>
          </a:pPr>
          <a:r>
            <a:rPr lang="en-GB" sz="2100" kern="1200" dirty="0" smtClean="0"/>
            <a:t>DPA 1984</a:t>
          </a:r>
          <a:endParaRPr lang="en-GB" sz="2100" kern="1200" dirty="0"/>
        </a:p>
      </dsp:txBody>
      <dsp:txXfrm>
        <a:off x="1825119" y="238246"/>
        <a:ext cx="1526300" cy="484723"/>
      </dsp:txXfrm>
    </dsp:sp>
  </dsp:spTree>
</dsp:drawing>
</file>

<file path=ppt/diagrams/layout1.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4" name="Rectangle 4"/>
          <p:cNvSpPr>
            <a:spLocks noGrp="1" noChangeArrowheads="1"/>
          </p:cNvSpPr>
          <p:nvPr>
            <p:ph type="ftr" sz="quarter" idx="2"/>
          </p:nvPr>
        </p:nvSpPr>
        <p:spPr bwMode="auto">
          <a:xfrm>
            <a:off x="0" y="9431185"/>
            <a:ext cx="2945294" cy="497041"/>
          </a:xfrm>
          <a:prstGeom prst="rect">
            <a:avLst/>
          </a:prstGeom>
          <a:noFill/>
          <a:ln w="9525">
            <a:noFill/>
            <a:miter lim="800000"/>
            <a:headEnd/>
            <a:tailEnd/>
          </a:ln>
          <a:effectLst/>
        </p:spPr>
        <p:txBody>
          <a:bodyPr vert="horz" wrap="square" lIns="92153" tIns="46077" rIns="92153" bIns="46077" numCol="1" anchor="b" anchorCtr="0" compatLnSpc="1">
            <a:prstTxWarp prst="textNoShape">
              <a:avLst/>
            </a:prstTxWarp>
          </a:bodyPr>
          <a:lstStyle>
            <a:lvl1pPr eaLnBrk="1" hangingPunct="1">
              <a:defRPr sz="1200">
                <a:latin typeface="Arial" charset="0"/>
              </a:defRPr>
            </a:lvl1pPr>
          </a:lstStyle>
          <a:p>
            <a:pPr>
              <a:defRPr/>
            </a:pPr>
            <a:endParaRPr lang="en-GB"/>
          </a:p>
        </p:txBody>
      </p:sp>
    </p:spTree>
    <p:extLst>
      <p:ext uri="{BB962C8B-B14F-4D97-AF65-F5344CB8AC3E}">
        <p14:creationId xmlns:p14="http://schemas.microsoft.com/office/powerpoint/2010/main" val="60560468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026"/>
          <p:cNvSpPr>
            <a:spLocks noGrp="1" noChangeArrowheads="1"/>
          </p:cNvSpPr>
          <p:nvPr>
            <p:ph type="hdr" sz="quarter"/>
          </p:nvPr>
        </p:nvSpPr>
        <p:spPr bwMode="auto">
          <a:xfrm>
            <a:off x="0" y="0"/>
            <a:ext cx="2945294" cy="497041"/>
          </a:xfrm>
          <a:prstGeom prst="rect">
            <a:avLst/>
          </a:prstGeom>
          <a:noFill/>
          <a:ln w="9525">
            <a:noFill/>
            <a:miter lim="800000"/>
            <a:headEnd/>
            <a:tailEnd/>
          </a:ln>
          <a:effectLst/>
        </p:spPr>
        <p:txBody>
          <a:bodyPr vert="horz" wrap="square" lIns="92153" tIns="46077" rIns="92153" bIns="46077" numCol="1" anchor="t"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28675" name="Rectangle 1027"/>
          <p:cNvSpPr>
            <a:spLocks noGrp="1" noChangeArrowheads="1"/>
          </p:cNvSpPr>
          <p:nvPr>
            <p:ph type="dt" idx="1"/>
          </p:nvPr>
        </p:nvSpPr>
        <p:spPr bwMode="auto">
          <a:xfrm>
            <a:off x="3852381" y="0"/>
            <a:ext cx="2945294" cy="497041"/>
          </a:xfrm>
          <a:prstGeom prst="rect">
            <a:avLst/>
          </a:prstGeom>
          <a:noFill/>
          <a:ln w="9525">
            <a:noFill/>
            <a:miter lim="800000"/>
            <a:headEnd/>
            <a:tailEnd/>
          </a:ln>
          <a:effectLst/>
        </p:spPr>
        <p:txBody>
          <a:bodyPr vert="horz" wrap="square" lIns="92153" tIns="46077" rIns="92153" bIns="46077" numCol="1" anchor="t" anchorCtr="0" compatLnSpc="1">
            <a:prstTxWarp prst="textNoShape">
              <a:avLst/>
            </a:prstTxWarp>
          </a:bodyPr>
          <a:lstStyle>
            <a:lvl1pPr algn="r" eaLnBrk="1" hangingPunct="1">
              <a:defRPr sz="1200">
                <a:latin typeface="Times New Roman" pitchFamily="18" charset="0"/>
              </a:defRPr>
            </a:lvl1pPr>
          </a:lstStyle>
          <a:p>
            <a:pPr>
              <a:defRPr/>
            </a:pPr>
            <a:endParaRPr lang="en-GB"/>
          </a:p>
        </p:txBody>
      </p:sp>
      <p:sp>
        <p:nvSpPr>
          <p:cNvPr id="68612" name="Rectangle 1028"/>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1029"/>
          <p:cNvSpPr>
            <a:spLocks noGrp="1" noChangeArrowheads="1"/>
          </p:cNvSpPr>
          <p:nvPr>
            <p:ph type="body" sz="quarter" idx="3"/>
          </p:nvPr>
        </p:nvSpPr>
        <p:spPr bwMode="auto">
          <a:xfrm>
            <a:off x="907089" y="4717166"/>
            <a:ext cx="4983498" cy="4467072"/>
          </a:xfrm>
          <a:prstGeom prst="rect">
            <a:avLst/>
          </a:prstGeom>
          <a:noFill/>
          <a:ln w="9525">
            <a:noFill/>
            <a:miter lim="800000"/>
            <a:headEnd/>
            <a:tailEnd/>
          </a:ln>
          <a:effectLst/>
        </p:spPr>
        <p:txBody>
          <a:bodyPr vert="horz" wrap="square" lIns="92153" tIns="46077" rIns="92153" bIns="4607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8678" name="Rectangle 1030"/>
          <p:cNvSpPr>
            <a:spLocks noGrp="1" noChangeArrowheads="1"/>
          </p:cNvSpPr>
          <p:nvPr>
            <p:ph type="ftr" sz="quarter" idx="4"/>
          </p:nvPr>
        </p:nvSpPr>
        <p:spPr bwMode="auto">
          <a:xfrm>
            <a:off x="0" y="9431185"/>
            <a:ext cx="2945294" cy="497041"/>
          </a:xfrm>
          <a:prstGeom prst="rect">
            <a:avLst/>
          </a:prstGeom>
          <a:noFill/>
          <a:ln w="9525">
            <a:noFill/>
            <a:miter lim="800000"/>
            <a:headEnd/>
            <a:tailEnd/>
          </a:ln>
          <a:effectLst/>
        </p:spPr>
        <p:txBody>
          <a:bodyPr vert="horz" wrap="square" lIns="92153" tIns="46077" rIns="92153" bIns="46077" numCol="1" anchor="b"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28679" name="Rectangle 1031"/>
          <p:cNvSpPr>
            <a:spLocks noGrp="1" noChangeArrowheads="1"/>
          </p:cNvSpPr>
          <p:nvPr>
            <p:ph type="sldNum" sz="quarter" idx="5"/>
          </p:nvPr>
        </p:nvSpPr>
        <p:spPr bwMode="auto">
          <a:xfrm>
            <a:off x="3852381" y="9431185"/>
            <a:ext cx="2945294" cy="497041"/>
          </a:xfrm>
          <a:prstGeom prst="rect">
            <a:avLst/>
          </a:prstGeom>
          <a:noFill/>
          <a:ln w="9525">
            <a:noFill/>
            <a:miter lim="800000"/>
            <a:headEnd/>
            <a:tailEnd/>
          </a:ln>
          <a:effectLst/>
        </p:spPr>
        <p:txBody>
          <a:bodyPr vert="horz" wrap="square" lIns="92153" tIns="46077" rIns="92153" bIns="46077" numCol="1" anchor="b" anchorCtr="0" compatLnSpc="1">
            <a:prstTxWarp prst="textNoShape">
              <a:avLst/>
            </a:prstTxWarp>
          </a:bodyPr>
          <a:lstStyle>
            <a:lvl1pPr algn="r" eaLnBrk="1" hangingPunct="1">
              <a:defRPr sz="1200">
                <a:latin typeface="Times New Roman" panose="02020603050405020304" pitchFamily="18" charset="0"/>
              </a:defRPr>
            </a:lvl1pPr>
          </a:lstStyle>
          <a:p>
            <a:fld id="{D8CB4A89-47A7-4F24-A03B-7100827AB658}" type="slidenum">
              <a:rPr lang="en-GB" altLang="en-US"/>
              <a:pPr/>
              <a:t>‹#›</a:t>
            </a:fld>
            <a:endParaRPr lang="en-GB" altLang="en-US"/>
          </a:p>
        </p:txBody>
      </p:sp>
    </p:spTree>
    <p:extLst>
      <p:ext uri="{BB962C8B-B14F-4D97-AF65-F5344CB8AC3E}">
        <p14:creationId xmlns:p14="http://schemas.microsoft.com/office/powerpoint/2010/main" val="483223109"/>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9636" name="Footer Placeholder 1"/>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34926" indent="-282664">
              <a:defRPr>
                <a:solidFill>
                  <a:schemeClr val="tx1"/>
                </a:solidFill>
                <a:latin typeface="Tahoma" panose="020B0604030504040204" pitchFamily="34" charset="0"/>
              </a:defRPr>
            </a:lvl2pPr>
            <a:lvl3pPr marL="1130656" indent="-226131">
              <a:defRPr>
                <a:solidFill>
                  <a:schemeClr val="tx1"/>
                </a:solidFill>
                <a:latin typeface="Tahoma" panose="020B0604030504040204" pitchFamily="34" charset="0"/>
              </a:defRPr>
            </a:lvl3pPr>
            <a:lvl4pPr marL="1582918" indent="-226131">
              <a:defRPr>
                <a:solidFill>
                  <a:schemeClr val="tx1"/>
                </a:solidFill>
                <a:latin typeface="Tahoma" panose="020B0604030504040204" pitchFamily="34" charset="0"/>
              </a:defRPr>
            </a:lvl4pPr>
            <a:lvl5pPr marL="2035180" indent="-226131">
              <a:defRPr>
                <a:solidFill>
                  <a:schemeClr val="tx1"/>
                </a:solidFill>
                <a:latin typeface="Tahoma" panose="020B0604030504040204" pitchFamily="34" charset="0"/>
              </a:defRPr>
            </a:lvl5pPr>
            <a:lvl6pPr marL="2487442" indent="-226131" eaLnBrk="0" fontAlgn="base" hangingPunct="0">
              <a:spcBef>
                <a:spcPct val="0"/>
              </a:spcBef>
              <a:spcAft>
                <a:spcPct val="0"/>
              </a:spcAft>
              <a:defRPr>
                <a:solidFill>
                  <a:schemeClr val="tx1"/>
                </a:solidFill>
                <a:latin typeface="Tahoma" panose="020B0604030504040204" pitchFamily="34" charset="0"/>
              </a:defRPr>
            </a:lvl6pPr>
            <a:lvl7pPr marL="2939705" indent="-226131" eaLnBrk="0" fontAlgn="base" hangingPunct="0">
              <a:spcBef>
                <a:spcPct val="0"/>
              </a:spcBef>
              <a:spcAft>
                <a:spcPct val="0"/>
              </a:spcAft>
              <a:defRPr>
                <a:solidFill>
                  <a:schemeClr val="tx1"/>
                </a:solidFill>
                <a:latin typeface="Tahoma" panose="020B0604030504040204" pitchFamily="34" charset="0"/>
              </a:defRPr>
            </a:lvl7pPr>
            <a:lvl8pPr marL="3391967" indent="-226131" eaLnBrk="0" fontAlgn="base" hangingPunct="0">
              <a:spcBef>
                <a:spcPct val="0"/>
              </a:spcBef>
              <a:spcAft>
                <a:spcPct val="0"/>
              </a:spcAft>
              <a:defRPr>
                <a:solidFill>
                  <a:schemeClr val="tx1"/>
                </a:solidFill>
                <a:latin typeface="Tahoma" panose="020B0604030504040204" pitchFamily="34" charset="0"/>
              </a:defRPr>
            </a:lvl8pPr>
            <a:lvl9pPr marL="3844229" indent="-226131" eaLnBrk="0" fontAlgn="base" hangingPunct="0">
              <a:spcBef>
                <a:spcPct val="0"/>
              </a:spcBef>
              <a:spcAft>
                <a:spcPct val="0"/>
              </a:spcAft>
              <a:defRPr>
                <a:solidFill>
                  <a:schemeClr val="tx1"/>
                </a:solidFill>
                <a:latin typeface="Tahoma" panose="020B0604030504040204" pitchFamily="34" charset="0"/>
              </a:defRPr>
            </a:lvl9pPr>
          </a:lstStyle>
          <a:p>
            <a:endParaRPr lang="en-GB" altLang="en-US" dirty="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263324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4014418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597120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2372711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1350388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0900" name="Footer Placeholder 1"/>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34926" indent="-282664">
              <a:defRPr>
                <a:solidFill>
                  <a:schemeClr val="tx1"/>
                </a:solidFill>
                <a:latin typeface="Tahoma" panose="020B0604030504040204" pitchFamily="34" charset="0"/>
              </a:defRPr>
            </a:lvl2pPr>
            <a:lvl3pPr marL="1130656" indent="-226131">
              <a:defRPr>
                <a:solidFill>
                  <a:schemeClr val="tx1"/>
                </a:solidFill>
                <a:latin typeface="Tahoma" panose="020B0604030504040204" pitchFamily="34" charset="0"/>
              </a:defRPr>
            </a:lvl3pPr>
            <a:lvl4pPr marL="1582918" indent="-226131">
              <a:defRPr>
                <a:solidFill>
                  <a:schemeClr val="tx1"/>
                </a:solidFill>
                <a:latin typeface="Tahoma" panose="020B0604030504040204" pitchFamily="34" charset="0"/>
              </a:defRPr>
            </a:lvl4pPr>
            <a:lvl5pPr marL="2035180" indent="-226131">
              <a:defRPr>
                <a:solidFill>
                  <a:schemeClr val="tx1"/>
                </a:solidFill>
                <a:latin typeface="Tahoma" panose="020B0604030504040204" pitchFamily="34" charset="0"/>
              </a:defRPr>
            </a:lvl5pPr>
            <a:lvl6pPr marL="2487442" indent="-226131" eaLnBrk="0" fontAlgn="base" hangingPunct="0">
              <a:spcBef>
                <a:spcPct val="0"/>
              </a:spcBef>
              <a:spcAft>
                <a:spcPct val="0"/>
              </a:spcAft>
              <a:defRPr>
                <a:solidFill>
                  <a:schemeClr val="tx1"/>
                </a:solidFill>
                <a:latin typeface="Tahoma" panose="020B0604030504040204" pitchFamily="34" charset="0"/>
              </a:defRPr>
            </a:lvl6pPr>
            <a:lvl7pPr marL="2939705" indent="-226131" eaLnBrk="0" fontAlgn="base" hangingPunct="0">
              <a:spcBef>
                <a:spcPct val="0"/>
              </a:spcBef>
              <a:spcAft>
                <a:spcPct val="0"/>
              </a:spcAft>
              <a:defRPr>
                <a:solidFill>
                  <a:schemeClr val="tx1"/>
                </a:solidFill>
                <a:latin typeface="Tahoma" panose="020B0604030504040204" pitchFamily="34" charset="0"/>
              </a:defRPr>
            </a:lvl7pPr>
            <a:lvl8pPr marL="3391967" indent="-226131" eaLnBrk="0" fontAlgn="base" hangingPunct="0">
              <a:spcBef>
                <a:spcPct val="0"/>
              </a:spcBef>
              <a:spcAft>
                <a:spcPct val="0"/>
              </a:spcAft>
              <a:defRPr>
                <a:solidFill>
                  <a:schemeClr val="tx1"/>
                </a:solidFill>
                <a:latin typeface="Tahoma" panose="020B0604030504040204" pitchFamily="34" charset="0"/>
              </a:defRPr>
            </a:lvl8pPr>
            <a:lvl9pPr marL="3844229" indent="-226131" eaLnBrk="0" fontAlgn="base" hangingPunct="0">
              <a:spcBef>
                <a:spcPct val="0"/>
              </a:spcBef>
              <a:spcAft>
                <a:spcPct val="0"/>
              </a:spcAft>
              <a:defRPr>
                <a:solidFill>
                  <a:schemeClr val="tx1"/>
                </a:solidFill>
                <a:latin typeface="Tahoma" panose="020B0604030504040204" pitchFamily="34" charset="0"/>
              </a:defRPr>
            </a:lvl9pPr>
          </a:lstStyle>
          <a:p>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dirty="0"/>
          </a:p>
        </p:txBody>
      </p:sp>
    </p:spTree>
    <p:extLst>
      <p:ext uri="{BB962C8B-B14F-4D97-AF65-F5344CB8AC3E}">
        <p14:creationId xmlns:p14="http://schemas.microsoft.com/office/powerpoint/2010/main" val="365670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dirty="0"/>
          </a:p>
        </p:txBody>
      </p:sp>
    </p:spTree>
    <p:extLst>
      <p:ext uri="{BB962C8B-B14F-4D97-AF65-F5344CB8AC3E}">
        <p14:creationId xmlns:p14="http://schemas.microsoft.com/office/powerpoint/2010/main" val="3762344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Attendance here is part</a:t>
            </a:r>
            <a:r>
              <a:rPr lang="en-GB" baseline="0" dirty="0" smtClean="0"/>
              <a:t> of the first step </a:t>
            </a:r>
            <a:endParaRPr lang="en-GB" dirty="0"/>
          </a:p>
        </p:txBody>
      </p:sp>
      <p:sp>
        <p:nvSpPr>
          <p:cNvPr id="4" name="Footer Placeholder 3"/>
          <p:cNvSpPr>
            <a:spLocks noGrp="1"/>
          </p:cNvSpPr>
          <p:nvPr>
            <p:ph type="ftr" sz="quarter" idx="10"/>
          </p:nvPr>
        </p:nvSpPr>
        <p:spPr/>
        <p:txBody>
          <a:bodyPr/>
          <a:lstStyle/>
          <a:p>
            <a:pPr>
              <a:defRPr/>
            </a:pPr>
            <a:endParaRPr lang="en-GB" dirty="0"/>
          </a:p>
        </p:txBody>
      </p:sp>
    </p:spTree>
    <p:extLst>
      <p:ext uri="{BB962C8B-B14F-4D97-AF65-F5344CB8AC3E}">
        <p14:creationId xmlns:p14="http://schemas.microsoft.com/office/powerpoint/2010/main" val="118642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Depends how easy</a:t>
            </a:r>
            <a:r>
              <a:rPr lang="en-GB" baseline="0" dirty="0" smtClean="0"/>
              <a:t> it is to decode </a:t>
            </a:r>
            <a:r>
              <a:rPr lang="en-GB" baseline="0" dirty="0" err="1" smtClean="0"/>
              <a:t>Pseudonymised</a:t>
            </a:r>
            <a:r>
              <a:rPr lang="en-GB" baseline="0" dirty="0" smtClean="0"/>
              <a:t> Data.</a:t>
            </a:r>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227254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Addition of Biometric and Genetic data</a:t>
            </a:r>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21423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PMI Data, Named persons on travel insurance, Noting the names and details of dependents</a:t>
            </a:r>
            <a:r>
              <a:rPr lang="en-GB" baseline="0" dirty="0" smtClean="0"/>
              <a:t> on personnel information</a:t>
            </a:r>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1669129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2566954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a:p>
        </p:txBody>
      </p:sp>
    </p:spTree>
    <p:extLst>
      <p:ext uri="{BB962C8B-B14F-4D97-AF65-F5344CB8AC3E}">
        <p14:creationId xmlns:p14="http://schemas.microsoft.com/office/powerpoint/2010/main" val="3291313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0770"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6077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15D31D9D-802C-4E4D-AF3E-59B384BB3C98}" type="datetime1">
              <a:rPr lang="en-GB"/>
              <a:pPr>
                <a:defRPr/>
              </a:pPr>
              <a:t>15/09/2017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70B30B4-2F37-4143-BB80-FEF3B0EDCD95}" type="slidenum">
              <a:rPr lang="en-US" altLang="en-US"/>
              <a:pPr/>
              <a:t>‹#›</a:t>
            </a:fld>
            <a:endParaRPr lang="en-US" altLang="en-US"/>
          </a:p>
        </p:txBody>
      </p:sp>
    </p:spTree>
    <p:extLst>
      <p:ext uri="{BB962C8B-B14F-4D97-AF65-F5344CB8AC3E}">
        <p14:creationId xmlns:p14="http://schemas.microsoft.com/office/powerpoint/2010/main" val="2953714434"/>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38AA4C-A387-4DCE-A7F3-85560ACA8D51}" type="datetime1">
              <a:rPr lang="en-GB"/>
              <a:pPr>
                <a:defRPr/>
              </a:pPr>
              <a:t>15/09/2017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B8ACE1E-25E2-4577-AB32-C0E24FB6CEDC}" type="slidenum">
              <a:rPr lang="en-US" altLang="en-US"/>
              <a:pPr/>
              <a:t>‹#›</a:t>
            </a:fld>
            <a:endParaRPr lang="en-US" altLang="en-US"/>
          </a:p>
        </p:txBody>
      </p:sp>
    </p:spTree>
    <p:extLst>
      <p:ext uri="{BB962C8B-B14F-4D97-AF65-F5344CB8AC3E}">
        <p14:creationId xmlns:p14="http://schemas.microsoft.com/office/powerpoint/2010/main" val="2044810749"/>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9B27FA3D-205B-493E-833B-87E00342EA6A}" type="datetime1">
              <a:rPr lang="en-GB"/>
              <a:pPr>
                <a:defRPr/>
              </a:pPr>
              <a:t>15/09/2017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822D34E-EAFA-4C3D-9636-FF0F99898EC5}" type="slidenum">
              <a:rPr lang="en-US" altLang="en-US"/>
              <a:pPr/>
              <a:t>‹#›</a:t>
            </a:fld>
            <a:endParaRPr lang="en-US" altLang="en-US"/>
          </a:p>
        </p:txBody>
      </p:sp>
    </p:spTree>
    <p:extLst>
      <p:ext uri="{BB962C8B-B14F-4D97-AF65-F5344CB8AC3E}">
        <p14:creationId xmlns:p14="http://schemas.microsoft.com/office/powerpoint/2010/main" val="1812062924"/>
      </p:ext>
    </p:extLst>
  </p:cSld>
  <p:clrMapOvr>
    <a:masterClrMapping/>
  </p:clrMapOvr>
  <p:transition spd="slow">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SmartArt Placeholder 2"/>
          <p:cNvSpPr>
            <a:spLocks noGrp="1"/>
          </p:cNvSpPr>
          <p:nvPr>
            <p:ph type="dgm" idx="1"/>
          </p:nvPr>
        </p:nvSpPr>
        <p:spPr>
          <a:xfrm>
            <a:off x="457200" y="1981200"/>
            <a:ext cx="82296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CDED26FC-CE73-413A-94EA-C1F2E19972F6}" type="datetime1">
              <a:rPr lang="en-GB"/>
              <a:pPr>
                <a:defRPr/>
              </a:pPr>
              <a:t>15/09/2017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DB9FCC0-1140-41A4-B1F7-822ABE629149}" type="slidenum">
              <a:rPr lang="en-US" altLang="en-US"/>
              <a:pPr/>
              <a:t>‹#›</a:t>
            </a:fld>
            <a:endParaRPr lang="en-US" altLang="en-US"/>
          </a:p>
        </p:txBody>
      </p:sp>
    </p:spTree>
    <p:extLst>
      <p:ext uri="{BB962C8B-B14F-4D97-AF65-F5344CB8AC3E}">
        <p14:creationId xmlns:p14="http://schemas.microsoft.com/office/powerpoint/2010/main" val="1207187399"/>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82DF1DA-7CCA-4386-B0BC-926B84526058}" type="datetime1">
              <a:rPr lang="en-GB"/>
              <a:pPr>
                <a:defRPr/>
              </a:pPr>
              <a:t>15/09/2017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4A86B66-ED7E-4221-97BA-B26A5D7D60D9}" type="slidenum">
              <a:rPr lang="en-US" altLang="en-US"/>
              <a:pPr/>
              <a:t>‹#›</a:t>
            </a:fld>
            <a:endParaRPr lang="en-US" altLang="en-US"/>
          </a:p>
        </p:txBody>
      </p:sp>
    </p:spTree>
    <p:extLst>
      <p:ext uri="{BB962C8B-B14F-4D97-AF65-F5344CB8AC3E}">
        <p14:creationId xmlns:p14="http://schemas.microsoft.com/office/powerpoint/2010/main" val="4085726602"/>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C629CA5-977E-4E91-983A-60B27AA7CAFA}" type="datetime1">
              <a:rPr lang="en-GB"/>
              <a:pPr>
                <a:defRPr/>
              </a:pPr>
              <a:t>15/09/2017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6EB792E-C6B2-4F54-93E7-234CAC21C7F2}" type="slidenum">
              <a:rPr lang="en-US" altLang="en-US"/>
              <a:pPr/>
              <a:t>‹#›</a:t>
            </a:fld>
            <a:endParaRPr lang="en-US" altLang="en-US"/>
          </a:p>
        </p:txBody>
      </p:sp>
    </p:spTree>
    <p:extLst>
      <p:ext uri="{BB962C8B-B14F-4D97-AF65-F5344CB8AC3E}">
        <p14:creationId xmlns:p14="http://schemas.microsoft.com/office/powerpoint/2010/main" val="649025138"/>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3845640F-FD96-4086-84D1-420EBB7F48A8}" type="datetime1">
              <a:rPr lang="en-GB"/>
              <a:pPr>
                <a:defRPr/>
              </a:pPr>
              <a:t>15/09/2017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82205A0-DDCE-406F-BCE1-2CC49BF97C2D}" type="slidenum">
              <a:rPr lang="en-US" altLang="en-US"/>
              <a:pPr/>
              <a:t>‹#›</a:t>
            </a:fld>
            <a:endParaRPr lang="en-US" altLang="en-US"/>
          </a:p>
        </p:txBody>
      </p:sp>
    </p:spTree>
    <p:extLst>
      <p:ext uri="{BB962C8B-B14F-4D97-AF65-F5344CB8AC3E}">
        <p14:creationId xmlns:p14="http://schemas.microsoft.com/office/powerpoint/2010/main" val="2252944004"/>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1B6269FF-9B74-4D36-B8DF-48A969F5B94B}" type="datetime1">
              <a:rPr lang="en-GB"/>
              <a:pPr>
                <a:defRPr/>
              </a:pPr>
              <a:t>15/09/2017</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863BEBE-69FA-421F-8829-B36493092926}" type="slidenum">
              <a:rPr lang="en-US" altLang="en-US"/>
              <a:pPr/>
              <a:t>‹#›</a:t>
            </a:fld>
            <a:endParaRPr lang="en-US" altLang="en-US"/>
          </a:p>
        </p:txBody>
      </p:sp>
    </p:spTree>
    <p:extLst>
      <p:ext uri="{BB962C8B-B14F-4D97-AF65-F5344CB8AC3E}">
        <p14:creationId xmlns:p14="http://schemas.microsoft.com/office/powerpoint/2010/main" val="763274652"/>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9E8F2F81-8132-48AC-B33E-E518E42A9670}" type="datetime1">
              <a:rPr lang="en-GB"/>
              <a:pPr>
                <a:defRPr/>
              </a:pPr>
              <a:t>15/09/2017</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F9131ACA-16AA-4277-89C8-DBF3C36C028E}" type="slidenum">
              <a:rPr lang="en-US" altLang="en-US"/>
              <a:pPr/>
              <a:t>‹#›</a:t>
            </a:fld>
            <a:endParaRPr lang="en-US" altLang="en-US"/>
          </a:p>
        </p:txBody>
      </p:sp>
    </p:spTree>
    <p:extLst>
      <p:ext uri="{BB962C8B-B14F-4D97-AF65-F5344CB8AC3E}">
        <p14:creationId xmlns:p14="http://schemas.microsoft.com/office/powerpoint/2010/main" val="4220738322"/>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15D1FEC-2EE7-4EDE-9909-5835DA7D1BD5}" type="datetime1">
              <a:rPr lang="en-GB"/>
              <a:pPr>
                <a:defRPr/>
              </a:pPr>
              <a:t>15/09/2017</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18E397A-CC3F-4F96-A203-3809EE73E71E}" type="slidenum">
              <a:rPr lang="en-US" altLang="en-US"/>
              <a:pPr/>
              <a:t>‹#›</a:t>
            </a:fld>
            <a:endParaRPr lang="en-US" altLang="en-US"/>
          </a:p>
        </p:txBody>
      </p:sp>
    </p:spTree>
    <p:extLst>
      <p:ext uri="{BB962C8B-B14F-4D97-AF65-F5344CB8AC3E}">
        <p14:creationId xmlns:p14="http://schemas.microsoft.com/office/powerpoint/2010/main" val="3382216143"/>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C0BD89F-66B0-4F6C-9F14-35597929C027}" type="datetime1">
              <a:rPr lang="en-GB"/>
              <a:pPr>
                <a:defRPr/>
              </a:pPr>
              <a:t>15/09/2017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42B45F6-50DD-43FB-B868-33FD0DBA1BFB}" type="slidenum">
              <a:rPr lang="en-US" altLang="en-US"/>
              <a:pPr/>
              <a:t>‹#›</a:t>
            </a:fld>
            <a:endParaRPr lang="en-US" altLang="en-US"/>
          </a:p>
        </p:txBody>
      </p:sp>
    </p:spTree>
    <p:extLst>
      <p:ext uri="{BB962C8B-B14F-4D97-AF65-F5344CB8AC3E}">
        <p14:creationId xmlns:p14="http://schemas.microsoft.com/office/powerpoint/2010/main" val="2249072970"/>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D33D5C7-4D66-4608-B2F9-09281778A2F9}" type="datetime1">
              <a:rPr lang="en-GB"/>
              <a:pPr>
                <a:defRPr/>
              </a:pPr>
              <a:t>15/09/2017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E7577C6-CD78-4B61-9F32-7B009B6BABC6}" type="slidenum">
              <a:rPr lang="en-US" altLang="en-US"/>
              <a:pPr/>
              <a:t>‹#›</a:t>
            </a:fld>
            <a:endParaRPr lang="en-US" altLang="en-US"/>
          </a:p>
        </p:txBody>
      </p:sp>
    </p:spTree>
    <p:extLst>
      <p:ext uri="{BB962C8B-B14F-4D97-AF65-F5344CB8AC3E}">
        <p14:creationId xmlns:p14="http://schemas.microsoft.com/office/powerpoint/2010/main" val="2815208146"/>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9747"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97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fld id="{B59F25B5-2593-4FE0-9966-84FC61A1BD8C}" type="datetime1">
              <a:rPr lang="en-GB"/>
              <a:pPr>
                <a:defRPr/>
              </a:pPr>
              <a:t>15/09/2017</a:t>
            </a:fld>
            <a:endParaRPr lang="en-US" dirty="0"/>
          </a:p>
        </p:txBody>
      </p:sp>
      <p:sp>
        <p:nvSpPr>
          <p:cNvPr id="1597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597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64378381-5F83-489A-B28E-43BB24D4EC4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ransition spd="slow">
    <p:pull/>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539552" y="1751806"/>
            <a:ext cx="7772400" cy="1828800"/>
          </a:xfrm>
        </p:spPr>
        <p:txBody>
          <a:bodyPr/>
          <a:lstStyle/>
          <a:p>
            <a:pPr eaLnBrk="1" hangingPunct="1">
              <a:defRPr/>
            </a:pPr>
            <a:r>
              <a:rPr lang="en-GB" sz="4000" dirty="0">
                <a:latin typeface="Arial" charset="0"/>
              </a:rPr>
              <a:t/>
            </a:r>
            <a:br>
              <a:rPr lang="en-GB" sz="4000" dirty="0">
                <a:latin typeface="Arial" charset="0"/>
              </a:rPr>
            </a:br>
            <a:r>
              <a:rPr lang="en-GB" sz="4000" dirty="0" smtClean="0">
                <a:latin typeface="Arial" charset="0"/>
              </a:rPr>
              <a:t>Overview of General </a:t>
            </a:r>
            <a:r>
              <a:rPr lang="en-GB" sz="4000" dirty="0">
                <a:latin typeface="Arial" charset="0"/>
              </a:rPr>
              <a:t>Data Protection Regulations (GDPR) </a:t>
            </a:r>
            <a:br>
              <a:rPr lang="en-GB" sz="4000" dirty="0">
                <a:latin typeface="Arial" charset="0"/>
              </a:rPr>
            </a:br>
            <a:r>
              <a:rPr lang="en-GB" sz="4000" dirty="0">
                <a:latin typeface="Arial" charset="0"/>
              </a:rPr>
              <a:t/>
            </a:r>
            <a:br>
              <a:rPr lang="en-GB" sz="4000" dirty="0">
                <a:latin typeface="Arial" charset="0"/>
              </a:rPr>
            </a:br>
            <a:r>
              <a:rPr lang="en-GB" sz="4000" dirty="0">
                <a:latin typeface="Arial" charset="0"/>
              </a:rPr>
              <a:t/>
            </a:r>
            <a:br>
              <a:rPr lang="en-GB" sz="4000" dirty="0">
                <a:latin typeface="Arial" charset="0"/>
              </a:rPr>
            </a:br>
            <a:r>
              <a:rPr lang="en-GB" sz="4000" dirty="0">
                <a:latin typeface="Arial" charset="0"/>
              </a:rPr>
              <a:t/>
            </a:r>
            <a:br>
              <a:rPr lang="en-GB" sz="4000" dirty="0">
                <a:latin typeface="Arial" charset="0"/>
              </a:rPr>
            </a:br>
            <a:r>
              <a:rPr lang="en-GB" sz="4000" dirty="0">
                <a:latin typeface="Arial" charset="0"/>
              </a:rPr>
              <a:t/>
            </a:r>
            <a:br>
              <a:rPr lang="en-GB" sz="4000" dirty="0">
                <a:latin typeface="Arial" charset="0"/>
              </a:rPr>
            </a:br>
            <a:r>
              <a:rPr lang="en-GB" sz="4000" dirty="0" smtClean="0">
                <a:latin typeface="Arial" charset="0"/>
              </a:rPr>
              <a:t>COBRA Network Ltd</a:t>
            </a:r>
            <a:endParaRPr lang="en-GB" sz="4000" dirty="0">
              <a:latin typeface="Arial" charset="0"/>
            </a:endParaRPr>
          </a:p>
        </p:txBody>
      </p:sp>
      <p:pic>
        <p:nvPicPr>
          <p:cNvPr id="2051" name="Picture 205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872" y="2500312"/>
            <a:ext cx="2233613"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Special Categories of Data</a:t>
            </a:r>
            <a:endParaRPr lang="en-GB" dirty="0"/>
          </a:p>
        </p:txBody>
      </p:sp>
      <p:sp>
        <p:nvSpPr>
          <p:cNvPr id="3" name="Content Placeholder 2"/>
          <p:cNvSpPr>
            <a:spLocks noGrp="1"/>
          </p:cNvSpPr>
          <p:nvPr>
            <p:ph idx="1"/>
          </p:nvPr>
        </p:nvSpPr>
        <p:spPr/>
        <p:txBody>
          <a:bodyPr/>
          <a:lstStyle/>
          <a:p>
            <a:endParaRPr lang="en-GB" dirty="0" smtClean="0"/>
          </a:p>
          <a:p>
            <a:r>
              <a:rPr lang="en-GB" dirty="0" smtClean="0"/>
              <a:t>Criminal Convictions</a:t>
            </a:r>
          </a:p>
          <a:p>
            <a:pPr lvl="1"/>
            <a:r>
              <a:rPr lang="en-GB" dirty="0" smtClean="0"/>
              <a:t>Details </a:t>
            </a:r>
            <a:r>
              <a:rPr lang="en-GB" dirty="0"/>
              <a:t>on criminal convictions are removed from the definition </a:t>
            </a:r>
            <a:r>
              <a:rPr lang="en-GB" dirty="0" smtClean="0"/>
              <a:t>of sensitive personal data but </a:t>
            </a:r>
            <a:r>
              <a:rPr lang="en-GB" dirty="0"/>
              <a:t>are treated separately </a:t>
            </a:r>
            <a:r>
              <a:rPr lang="en-GB" dirty="0" smtClean="0"/>
              <a:t>and subject to tighter controls under GDPR</a:t>
            </a:r>
            <a:endParaRPr lang="en-GB" dirty="0"/>
          </a:p>
          <a:p>
            <a:endParaRPr lang="en-GB" dirty="0" smtClean="0"/>
          </a:p>
          <a:p>
            <a:pPr marL="0" indent="0">
              <a:buNone/>
            </a:pPr>
            <a:endParaRPr lang="en-GB" dirty="0"/>
          </a:p>
        </p:txBody>
      </p:sp>
    </p:spTree>
    <p:extLst>
      <p:ext uri="{BB962C8B-B14F-4D97-AF65-F5344CB8AC3E}">
        <p14:creationId xmlns:p14="http://schemas.microsoft.com/office/powerpoint/2010/main" val="1749119093"/>
      </p:ext>
    </p:extLst>
  </p:cSld>
  <p:clrMapOvr>
    <a:masterClrMapping/>
  </p:clrMapOvr>
  <p:transition spd="slow">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Terms</a:t>
            </a:r>
            <a:endParaRPr lang="en-GB" dirty="0"/>
          </a:p>
        </p:txBody>
      </p:sp>
      <p:sp>
        <p:nvSpPr>
          <p:cNvPr id="3" name="Content Placeholder 2"/>
          <p:cNvSpPr>
            <a:spLocks noGrp="1"/>
          </p:cNvSpPr>
          <p:nvPr>
            <p:ph idx="1"/>
          </p:nvPr>
        </p:nvSpPr>
        <p:spPr>
          <a:xfrm>
            <a:off x="457200" y="1700808"/>
            <a:ext cx="8229600" cy="4395192"/>
          </a:xfrm>
        </p:spPr>
        <p:txBody>
          <a:bodyPr/>
          <a:lstStyle/>
          <a:p>
            <a:r>
              <a:rPr lang="en-GB" dirty="0" smtClean="0"/>
              <a:t>Data Subject</a:t>
            </a:r>
          </a:p>
          <a:p>
            <a:pPr lvl="1"/>
            <a:r>
              <a:rPr lang="en-GB" dirty="0" smtClean="0"/>
              <a:t>Person/s about whom the data is related to.</a:t>
            </a:r>
          </a:p>
          <a:p>
            <a:r>
              <a:rPr lang="en-GB" dirty="0" smtClean="0"/>
              <a:t>Data Controller</a:t>
            </a:r>
          </a:p>
          <a:p>
            <a:pPr lvl="1"/>
            <a:r>
              <a:rPr lang="en-GB" dirty="0" smtClean="0"/>
              <a:t>Person who determines the purpose and the manner in which any personal data is to be processed.</a:t>
            </a:r>
          </a:p>
          <a:p>
            <a:r>
              <a:rPr lang="en-GB" dirty="0" smtClean="0"/>
              <a:t>Data Processor</a:t>
            </a:r>
          </a:p>
          <a:p>
            <a:pPr lvl="1"/>
            <a:r>
              <a:rPr lang="en-GB" dirty="0" smtClean="0"/>
              <a:t>Any person (other than an employee of the data controller who processes the information on behalf of the data controller.</a:t>
            </a:r>
            <a:endParaRPr lang="en-GB" dirty="0"/>
          </a:p>
        </p:txBody>
      </p:sp>
    </p:spTree>
    <p:extLst>
      <p:ext uri="{BB962C8B-B14F-4D97-AF65-F5344CB8AC3E}">
        <p14:creationId xmlns:p14="http://schemas.microsoft.com/office/powerpoint/2010/main" val="296575779"/>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What Information Do You Hold?</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Carry out an Information Audit</a:t>
            </a:r>
          </a:p>
          <a:p>
            <a:r>
              <a:rPr lang="en-GB" dirty="0" smtClean="0"/>
              <a:t>What data do you hold?</a:t>
            </a:r>
          </a:p>
          <a:p>
            <a:r>
              <a:rPr lang="en-GB" dirty="0" smtClean="0"/>
              <a:t>Who do you share it with?</a:t>
            </a:r>
          </a:p>
          <a:p>
            <a:r>
              <a:rPr lang="en-GB" dirty="0" smtClean="0"/>
              <a:t>Where did you get the data from?</a:t>
            </a:r>
          </a:p>
          <a:p>
            <a:r>
              <a:rPr lang="en-GB" dirty="0" smtClean="0"/>
              <a:t>What do you do with the data?</a:t>
            </a:r>
          </a:p>
          <a:p>
            <a:r>
              <a:rPr lang="en-GB" dirty="0" smtClean="0"/>
              <a:t>How long do you keep it for?</a:t>
            </a:r>
          </a:p>
          <a:p>
            <a:pPr marL="0" indent="0" algn="ctr">
              <a:buNone/>
            </a:pPr>
            <a:endParaRPr lang="en-GB" dirty="0"/>
          </a:p>
          <a:p>
            <a:pPr marL="0" indent="0" algn="ctr">
              <a:buNone/>
            </a:pPr>
            <a:endParaRPr lang="en-GB" dirty="0">
              <a:solidFill>
                <a:schemeClr val="bg2">
                  <a:lumMod val="75000"/>
                </a:schemeClr>
              </a:solidFill>
            </a:endParaRPr>
          </a:p>
        </p:txBody>
      </p:sp>
    </p:spTree>
    <p:extLst>
      <p:ext uri="{BB962C8B-B14F-4D97-AF65-F5344CB8AC3E}">
        <p14:creationId xmlns:p14="http://schemas.microsoft.com/office/powerpoint/2010/main" val="3505968300"/>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Data</a:t>
            </a:r>
            <a:endParaRPr lang="en-GB" dirty="0"/>
          </a:p>
        </p:txBody>
      </p:sp>
      <p:sp>
        <p:nvSpPr>
          <p:cNvPr id="3" name="Content Placeholder 2"/>
          <p:cNvSpPr>
            <a:spLocks noGrp="1"/>
          </p:cNvSpPr>
          <p:nvPr>
            <p:ph idx="1"/>
          </p:nvPr>
        </p:nvSpPr>
        <p:spPr/>
        <p:txBody>
          <a:bodyPr/>
          <a:lstStyle/>
          <a:p>
            <a:r>
              <a:rPr lang="en-GB" dirty="0" smtClean="0"/>
              <a:t>Employee Records</a:t>
            </a:r>
          </a:p>
          <a:p>
            <a:r>
              <a:rPr lang="en-GB" dirty="0" smtClean="0"/>
              <a:t>Customer Records – </a:t>
            </a:r>
            <a:r>
              <a:rPr lang="en-GB" dirty="0" err="1" smtClean="0"/>
              <a:t>inc.</a:t>
            </a:r>
            <a:r>
              <a:rPr lang="en-GB" dirty="0" smtClean="0"/>
              <a:t> Sensitive Data</a:t>
            </a:r>
          </a:p>
          <a:p>
            <a:r>
              <a:rPr lang="en-GB" dirty="0" smtClean="0"/>
              <a:t>Marketing Lists </a:t>
            </a:r>
          </a:p>
          <a:p>
            <a:r>
              <a:rPr lang="en-GB" dirty="0" smtClean="0"/>
              <a:t>Supplier Lists – contact name and where they work is sufficient to be personal data</a:t>
            </a:r>
          </a:p>
          <a:p>
            <a:endParaRPr lang="en-GB" dirty="0"/>
          </a:p>
        </p:txBody>
      </p:sp>
    </p:spTree>
    <p:extLst>
      <p:ext uri="{BB962C8B-B14F-4D97-AF65-F5344CB8AC3E}">
        <p14:creationId xmlns:p14="http://schemas.microsoft.com/office/powerpoint/2010/main" val="2445710409"/>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Establish Legal Reasons for </a:t>
            </a:r>
            <a:br>
              <a:rPr lang="en-GB" b="1" dirty="0" smtClean="0">
                <a:solidFill>
                  <a:srgbClr val="FF0000"/>
                </a:solidFill>
              </a:rPr>
            </a:br>
            <a:r>
              <a:rPr lang="en-GB" b="1" dirty="0" smtClean="0">
                <a:solidFill>
                  <a:srgbClr val="FF0000"/>
                </a:solidFill>
              </a:rPr>
              <a:t>Processing Data</a:t>
            </a:r>
            <a:endParaRPr lang="en-GB" b="1" dirty="0">
              <a:solidFill>
                <a:srgbClr val="FF0000"/>
              </a:solidFill>
            </a:endParaRPr>
          </a:p>
        </p:txBody>
      </p:sp>
      <p:sp>
        <p:nvSpPr>
          <p:cNvPr id="3" name="Content Placeholder 2"/>
          <p:cNvSpPr>
            <a:spLocks noGrp="1"/>
          </p:cNvSpPr>
          <p:nvPr>
            <p:ph idx="1"/>
          </p:nvPr>
        </p:nvSpPr>
        <p:spPr/>
        <p:txBody>
          <a:bodyPr/>
          <a:lstStyle/>
          <a:p>
            <a:pPr marL="0" indent="0">
              <a:buNone/>
            </a:pPr>
            <a:r>
              <a:rPr lang="en-GB" dirty="0" smtClean="0">
                <a:effectLst/>
              </a:rPr>
              <a:t>It </a:t>
            </a:r>
            <a:r>
              <a:rPr lang="en-GB" dirty="0">
                <a:effectLst/>
              </a:rPr>
              <a:t>is important that you determine your legal basis for processing personal data and document </a:t>
            </a:r>
            <a:r>
              <a:rPr lang="en-GB" dirty="0" smtClean="0">
                <a:effectLst/>
              </a:rPr>
              <a:t>this</a:t>
            </a:r>
            <a:r>
              <a:rPr lang="en-GB" dirty="0">
                <a:effectLst/>
              </a:rPr>
              <a:t> </a:t>
            </a:r>
            <a:r>
              <a:rPr lang="en-GB" dirty="0" smtClean="0">
                <a:effectLst/>
              </a:rPr>
              <a:t>via written procedures.</a:t>
            </a:r>
          </a:p>
          <a:p>
            <a:pPr marL="0" indent="0">
              <a:buNone/>
            </a:pPr>
            <a:r>
              <a:rPr lang="en-GB" dirty="0" smtClean="0">
                <a:effectLst/>
              </a:rPr>
              <a:t>These </a:t>
            </a:r>
            <a:r>
              <a:rPr lang="en-GB" dirty="0">
                <a:effectLst/>
              </a:rPr>
              <a:t>are often referred to as the </a:t>
            </a:r>
            <a:r>
              <a:rPr lang="en-GB" dirty="0" smtClean="0">
                <a:effectLst/>
              </a:rPr>
              <a:t>“Conditions </a:t>
            </a:r>
            <a:r>
              <a:rPr lang="en-GB" dirty="0">
                <a:effectLst/>
              </a:rPr>
              <a:t>for </a:t>
            </a:r>
            <a:r>
              <a:rPr lang="en-GB" dirty="0" smtClean="0">
                <a:effectLst/>
              </a:rPr>
              <a:t>processing”</a:t>
            </a:r>
          </a:p>
          <a:p>
            <a:pPr marL="0" indent="0">
              <a:buNone/>
            </a:pPr>
            <a:r>
              <a:rPr lang="en-GB" dirty="0" smtClean="0">
                <a:effectLst/>
              </a:rPr>
              <a:t>There are various options as well as consent.</a:t>
            </a:r>
            <a:endParaRPr lang="en-GB" dirty="0">
              <a:effectLst/>
            </a:endParaRPr>
          </a:p>
          <a:p>
            <a:endParaRPr lang="en-GB" dirty="0"/>
          </a:p>
        </p:txBody>
      </p:sp>
    </p:spTree>
    <p:extLst>
      <p:ext uri="{BB962C8B-B14F-4D97-AF65-F5344CB8AC3E}">
        <p14:creationId xmlns:p14="http://schemas.microsoft.com/office/powerpoint/2010/main" val="1406954721"/>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Legal Reasons for </a:t>
            </a:r>
            <a:br>
              <a:rPr lang="en-GB" dirty="0" smtClean="0"/>
            </a:br>
            <a:r>
              <a:rPr lang="en-GB" dirty="0" smtClean="0"/>
              <a:t>Processing Data</a:t>
            </a:r>
            <a:endParaRPr lang="en-GB" dirty="0"/>
          </a:p>
        </p:txBody>
      </p:sp>
      <p:sp>
        <p:nvSpPr>
          <p:cNvPr id="3" name="Content Placeholder 2"/>
          <p:cNvSpPr>
            <a:spLocks noGrp="1"/>
          </p:cNvSpPr>
          <p:nvPr>
            <p:ph idx="1"/>
          </p:nvPr>
        </p:nvSpPr>
        <p:spPr/>
        <p:txBody>
          <a:bodyPr/>
          <a:lstStyle/>
          <a:p>
            <a:r>
              <a:rPr lang="en-GB" dirty="0" smtClean="0"/>
              <a:t>If you are a Private Sector Organisation you can process without consent if you have a genuine and legitimate reason including </a:t>
            </a:r>
            <a:r>
              <a:rPr lang="en-GB" dirty="0" smtClean="0">
                <a:solidFill>
                  <a:srgbClr val="FF0000"/>
                </a:solidFill>
                <a:effectLst/>
              </a:rPr>
              <a:t>Commercial Benefit</a:t>
            </a:r>
            <a:r>
              <a:rPr lang="en-GB" dirty="0" smtClean="0"/>
              <a:t>.</a:t>
            </a:r>
          </a:p>
          <a:p>
            <a:endParaRPr lang="en-GB" dirty="0"/>
          </a:p>
          <a:p>
            <a:pPr marL="0" indent="0">
              <a:buNone/>
            </a:pPr>
            <a:r>
              <a:rPr lang="en-GB" i="1" dirty="0" smtClean="0"/>
              <a:t>Necessary for the purposes of legitimate interest pursued by the controller or a third party………..</a:t>
            </a:r>
            <a:endParaRPr lang="en-GB" i="1" dirty="0"/>
          </a:p>
        </p:txBody>
      </p:sp>
    </p:spTree>
    <p:extLst>
      <p:ext uri="{BB962C8B-B14F-4D97-AF65-F5344CB8AC3E}">
        <p14:creationId xmlns:p14="http://schemas.microsoft.com/office/powerpoint/2010/main" val="3468583176"/>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Legal Reasons for </a:t>
            </a:r>
            <a:br>
              <a:rPr lang="en-GB" dirty="0"/>
            </a:br>
            <a:r>
              <a:rPr lang="en-GB" dirty="0"/>
              <a:t>Processing Data</a:t>
            </a:r>
          </a:p>
        </p:txBody>
      </p:sp>
      <p:sp>
        <p:nvSpPr>
          <p:cNvPr id="3" name="Content Placeholder 2"/>
          <p:cNvSpPr>
            <a:spLocks noGrp="1"/>
          </p:cNvSpPr>
          <p:nvPr>
            <p:ph idx="1"/>
          </p:nvPr>
        </p:nvSpPr>
        <p:spPr/>
        <p:txBody>
          <a:bodyPr/>
          <a:lstStyle/>
          <a:p>
            <a:r>
              <a:rPr lang="en-GB" sz="2800" dirty="0"/>
              <a:t>There will be times where the processing of data may be an unavoidable necessity in order to provide a particular service, and the GDPR has defined this as “necessary for the performance of a contract”.</a:t>
            </a:r>
            <a:endParaRPr lang="en-US" sz="2800" dirty="0"/>
          </a:p>
          <a:p>
            <a:pPr marL="0" indent="0">
              <a:buNone/>
            </a:pPr>
            <a:endParaRPr lang="en-GB" sz="2800" dirty="0"/>
          </a:p>
          <a:p>
            <a:r>
              <a:rPr lang="en-GB" sz="2800" dirty="0"/>
              <a:t>The data may only be used for that purpose, </a:t>
            </a:r>
            <a:r>
              <a:rPr lang="en-GB" sz="2800" dirty="0" smtClean="0"/>
              <a:t>unless further </a:t>
            </a:r>
            <a:r>
              <a:rPr lang="en-GB" sz="2800" dirty="0"/>
              <a:t>consent </a:t>
            </a:r>
            <a:r>
              <a:rPr lang="en-GB" sz="2800" dirty="0" smtClean="0"/>
              <a:t>obtained.</a:t>
            </a:r>
            <a:endParaRPr lang="en-GB" sz="2800" dirty="0"/>
          </a:p>
        </p:txBody>
      </p:sp>
    </p:spTree>
    <p:extLst>
      <p:ext uri="{BB962C8B-B14F-4D97-AF65-F5344CB8AC3E}">
        <p14:creationId xmlns:p14="http://schemas.microsoft.com/office/powerpoint/2010/main" val="2586059510"/>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Communicating Privacy Information</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The legal reason for processing data must form part of your privacy notice.</a:t>
            </a:r>
          </a:p>
          <a:p>
            <a:r>
              <a:rPr lang="en-GB" dirty="0" smtClean="0"/>
              <a:t>There is a checklist for the information needed in the privacy notice and a template privacy notice for brokers.</a:t>
            </a:r>
          </a:p>
          <a:p>
            <a:r>
              <a:rPr lang="en-GB" dirty="0" smtClean="0"/>
              <a:t>You may have a current privacy notice and this will need expanding.</a:t>
            </a:r>
            <a:endParaRPr lang="en-GB" dirty="0"/>
          </a:p>
        </p:txBody>
      </p:sp>
    </p:spTree>
    <p:extLst>
      <p:ext uri="{BB962C8B-B14F-4D97-AF65-F5344CB8AC3E}">
        <p14:creationId xmlns:p14="http://schemas.microsoft.com/office/powerpoint/2010/main" val="2431397039"/>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Consent</a:t>
            </a:r>
          </a:p>
        </p:txBody>
      </p:sp>
      <p:sp>
        <p:nvSpPr>
          <p:cNvPr id="3" name="Content Placeholder 2"/>
          <p:cNvSpPr>
            <a:spLocks noGrp="1"/>
          </p:cNvSpPr>
          <p:nvPr>
            <p:ph idx="1"/>
          </p:nvPr>
        </p:nvSpPr>
        <p:spPr>
          <a:xfrm>
            <a:off x="457200" y="1528763"/>
            <a:ext cx="8229600" cy="4472136"/>
          </a:xfrm>
        </p:spPr>
        <p:txBody>
          <a:bodyPr/>
          <a:lstStyle/>
          <a:p>
            <a:r>
              <a:rPr lang="en-GB" dirty="0"/>
              <a:t>GDPR defines consent as</a:t>
            </a:r>
          </a:p>
          <a:p>
            <a:pPr marL="0" indent="0">
              <a:buNone/>
            </a:pPr>
            <a:endParaRPr lang="en-GB" dirty="0"/>
          </a:p>
          <a:p>
            <a:pPr marL="0" indent="0">
              <a:buNone/>
            </a:pPr>
            <a:r>
              <a:rPr lang="en-GB" sz="3400" i="1" dirty="0"/>
              <a:t>“any </a:t>
            </a:r>
            <a:r>
              <a:rPr lang="en-GB" sz="3400" i="1" dirty="0">
                <a:solidFill>
                  <a:srgbClr val="FF0000"/>
                </a:solidFill>
              </a:rPr>
              <a:t>freely </a:t>
            </a:r>
            <a:r>
              <a:rPr lang="en-GB" sz="3400" i="1" dirty="0"/>
              <a:t>given, specific, informed and unambiguous indication of the data subject’s wishes by which he or she, </a:t>
            </a:r>
            <a:r>
              <a:rPr lang="en-GB" sz="3400" i="1" dirty="0">
                <a:solidFill>
                  <a:srgbClr val="FF0000"/>
                </a:solidFill>
              </a:rPr>
              <a:t>by statement or by a clear affirmative action</a:t>
            </a:r>
            <a:r>
              <a:rPr lang="en-GB" sz="3400" i="1" dirty="0"/>
              <a:t>, signifies agreement to the processing of personal data relating to him or her”</a:t>
            </a:r>
          </a:p>
        </p:txBody>
      </p:sp>
    </p:spTree>
    <p:extLst>
      <p:ext uri="{BB962C8B-B14F-4D97-AF65-F5344CB8AC3E}">
        <p14:creationId xmlns:p14="http://schemas.microsoft.com/office/powerpoint/2010/main" val="21613212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Consent</a:t>
            </a:r>
          </a:p>
        </p:txBody>
      </p:sp>
      <p:sp>
        <p:nvSpPr>
          <p:cNvPr id="3" name="Content Placeholder 2"/>
          <p:cNvSpPr>
            <a:spLocks noGrp="1"/>
          </p:cNvSpPr>
          <p:nvPr>
            <p:ph idx="1"/>
          </p:nvPr>
        </p:nvSpPr>
        <p:spPr>
          <a:xfrm>
            <a:off x="588169" y="1576387"/>
            <a:ext cx="8229600" cy="4472136"/>
          </a:xfrm>
        </p:spPr>
        <p:txBody>
          <a:bodyPr/>
          <a:lstStyle/>
          <a:p>
            <a:pPr marL="0" indent="0">
              <a:buNone/>
            </a:pPr>
            <a:r>
              <a:rPr lang="en-GB" dirty="0"/>
              <a:t>There appears to be a trend in current proposed legislation </a:t>
            </a:r>
            <a:r>
              <a:rPr lang="en-GB" dirty="0" smtClean="0"/>
              <a:t>focussed on </a:t>
            </a:r>
            <a:r>
              <a:rPr lang="en-GB" dirty="0"/>
              <a:t>customer’s interests, and GDPR is no exception.</a:t>
            </a:r>
          </a:p>
          <a:p>
            <a:pPr marL="0" indent="0">
              <a:buNone/>
            </a:pPr>
            <a:r>
              <a:rPr lang="en-GB" sz="3400" dirty="0" smtClean="0"/>
              <a:t>If consent is required, the data subject </a:t>
            </a:r>
            <a:r>
              <a:rPr lang="en-GB" sz="3400" dirty="0">
                <a:solidFill>
                  <a:srgbClr val="FF0000"/>
                </a:solidFill>
              </a:rPr>
              <a:t>must consent </a:t>
            </a:r>
            <a:r>
              <a:rPr lang="en-GB" sz="3400" dirty="0"/>
              <a:t>to their data being used or processed, to the extent to which it is used, and have the right to modify or withdraw this consent easily.</a:t>
            </a:r>
          </a:p>
        </p:txBody>
      </p:sp>
    </p:spTree>
    <p:extLst>
      <p:ext uri="{BB962C8B-B14F-4D97-AF65-F5344CB8AC3E}">
        <p14:creationId xmlns:p14="http://schemas.microsoft.com/office/powerpoint/2010/main" val="315604333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New EU Data Protection Rules</a:t>
            </a:r>
          </a:p>
        </p:txBody>
      </p:sp>
      <p:sp>
        <p:nvSpPr>
          <p:cNvPr id="3" name="Content Placeholder 2"/>
          <p:cNvSpPr>
            <a:spLocks noGrp="1"/>
          </p:cNvSpPr>
          <p:nvPr>
            <p:ph idx="1"/>
          </p:nvPr>
        </p:nvSpPr>
        <p:spPr/>
        <p:txBody>
          <a:bodyPr/>
          <a:lstStyle/>
          <a:p>
            <a:r>
              <a:rPr lang="en-GB" dirty="0"/>
              <a:t>They will come in to force </a:t>
            </a:r>
            <a:r>
              <a:rPr lang="en-GB" dirty="0" smtClean="0"/>
              <a:t>25</a:t>
            </a:r>
            <a:r>
              <a:rPr lang="en-GB" baseline="30000" dirty="0" smtClean="0"/>
              <a:t>th</a:t>
            </a:r>
            <a:r>
              <a:rPr lang="en-GB" dirty="0" smtClean="0"/>
              <a:t> May </a:t>
            </a:r>
            <a:r>
              <a:rPr lang="en-GB" dirty="0"/>
              <a:t>2018</a:t>
            </a:r>
          </a:p>
          <a:p>
            <a:r>
              <a:rPr lang="en-GB" dirty="0"/>
              <a:t>Aim – harmonise legislation applying to all firms across the </a:t>
            </a:r>
            <a:r>
              <a:rPr lang="en-GB" dirty="0" smtClean="0"/>
              <a:t>EU</a:t>
            </a:r>
          </a:p>
          <a:p>
            <a:r>
              <a:rPr lang="en-GB" dirty="0" smtClean="0"/>
              <a:t>Update legislation to recognise the growing digital economy.</a:t>
            </a:r>
            <a:endParaRPr lang="en-GB" dirty="0"/>
          </a:p>
          <a:p>
            <a:r>
              <a:rPr lang="en-GB" dirty="0"/>
              <a:t>Ensure that an individual’s records are properly filed, organised and controlled</a:t>
            </a:r>
          </a:p>
          <a:p>
            <a:endParaRPr lang="en-GB" dirty="0"/>
          </a:p>
        </p:txBody>
      </p:sp>
    </p:spTree>
    <p:extLst>
      <p:ext uri="{BB962C8B-B14F-4D97-AF65-F5344CB8AC3E}">
        <p14:creationId xmlns:p14="http://schemas.microsoft.com/office/powerpoint/2010/main" val="8850578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a:t>
            </a:r>
          </a:p>
        </p:txBody>
      </p:sp>
      <p:sp>
        <p:nvSpPr>
          <p:cNvPr id="3" name="Content Placeholder 2"/>
          <p:cNvSpPr>
            <a:spLocks noGrp="1"/>
          </p:cNvSpPr>
          <p:nvPr>
            <p:ph idx="1"/>
          </p:nvPr>
        </p:nvSpPr>
        <p:spPr/>
        <p:txBody>
          <a:bodyPr/>
          <a:lstStyle/>
          <a:p>
            <a:r>
              <a:rPr lang="en-GB" dirty="0"/>
              <a:t>If an individual provides their details to enter a competition, they might expect that their details will be used for the purposes of the competition and for no other reason (i.e. direct marketing) UNLESS expressed consent has been given.</a:t>
            </a:r>
          </a:p>
        </p:txBody>
      </p:sp>
    </p:spTree>
    <p:extLst>
      <p:ext uri="{BB962C8B-B14F-4D97-AF65-F5344CB8AC3E}">
        <p14:creationId xmlns:p14="http://schemas.microsoft.com/office/powerpoint/2010/main" val="3024331589"/>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Obtaining Consent</a:t>
            </a:r>
          </a:p>
        </p:txBody>
      </p:sp>
      <p:sp>
        <p:nvSpPr>
          <p:cNvPr id="3" name="Content Placeholder 2"/>
          <p:cNvSpPr>
            <a:spLocks noGrp="1"/>
          </p:cNvSpPr>
          <p:nvPr>
            <p:ph idx="1"/>
          </p:nvPr>
        </p:nvSpPr>
        <p:spPr>
          <a:xfrm>
            <a:off x="457200" y="1916832"/>
            <a:ext cx="8229600" cy="4179168"/>
          </a:xfrm>
        </p:spPr>
        <p:txBody>
          <a:bodyPr/>
          <a:lstStyle/>
          <a:p>
            <a:r>
              <a:rPr lang="en-GB" sz="2800" dirty="0"/>
              <a:t>Consent must clearly expressed, and records of how and when consent was gathered must be kept.</a:t>
            </a:r>
            <a:endParaRPr lang="en-US" sz="2800" dirty="0"/>
          </a:p>
          <a:p>
            <a:pPr marL="0" indent="0">
              <a:buNone/>
            </a:pPr>
            <a:endParaRPr lang="en-GB" sz="2800" dirty="0"/>
          </a:p>
          <a:p>
            <a:r>
              <a:rPr lang="en-GB" sz="2800" dirty="0"/>
              <a:t>It is not sufficient to have a spreadsheet marked with “consent acquired”, records have to be able to demonstrate the date and means of consent as well as the extent to which that consent stretches </a:t>
            </a:r>
            <a:r>
              <a:rPr lang="en-GB" sz="2800" dirty="0" smtClean="0"/>
              <a:t>to – a verifiable audit trail!!</a:t>
            </a:r>
            <a:endParaRPr lang="en-GB" sz="2800" dirty="0"/>
          </a:p>
        </p:txBody>
      </p:sp>
    </p:spTree>
    <p:extLst>
      <p:ext uri="{BB962C8B-B14F-4D97-AF65-F5344CB8AC3E}">
        <p14:creationId xmlns:p14="http://schemas.microsoft.com/office/powerpoint/2010/main" val="461837480"/>
      </p:ext>
    </p:extLst>
  </p:cSld>
  <p:clrMapOvr>
    <a:masterClrMapping/>
  </p:clrMapOvr>
  <p:transition spd="slow">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Obtaining Consent</a:t>
            </a:r>
          </a:p>
        </p:txBody>
      </p:sp>
      <p:sp>
        <p:nvSpPr>
          <p:cNvPr id="3" name="Content Placeholder 2"/>
          <p:cNvSpPr>
            <a:spLocks noGrp="1"/>
          </p:cNvSpPr>
          <p:nvPr>
            <p:ph idx="1"/>
          </p:nvPr>
        </p:nvSpPr>
        <p:spPr>
          <a:xfrm>
            <a:off x="457200" y="1916832"/>
            <a:ext cx="8229600" cy="4179168"/>
          </a:xfrm>
        </p:spPr>
        <p:txBody>
          <a:bodyPr/>
          <a:lstStyle/>
          <a:p>
            <a:pPr marL="0" indent="0">
              <a:buNone/>
            </a:pPr>
            <a:r>
              <a:rPr lang="en-GB" sz="2800" dirty="0"/>
              <a:t>Any consent obtained prior to the new legislation coming in to force can be used, providing that it has been obtained in accordance with the new rules, and used according to the level of consent obtained.</a:t>
            </a:r>
          </a:p>
        </p:txBody>
      </p:sp>
      <p:pic>
        <p:nvPicPr>
          <p:cNvPr id="17410" name="Picture 2" descr="C:\Users\KIRBY\AppData\Local\Microsoft\Windows\Temporary Internet Files\Content.IE5\UN2EYZXN\contract[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6149" y="3789040"/>
            <a:ext cx="4381922"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97465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Obtaining Consent</a:t>
            </a:r>
          </a:p>
        </p:txBody>
      </p:sp>
      <p:sp>
        <p:nvSpPr>
          <p:cNvPr id="3" name="Content Placeholder 2"/>
          <p:cNvSpPr>
            <a:spLocks noGrp="1"/>
          </p:cNvSpPr>
          <p:nvPr>
            <p:ph idx="1"/>
          </p:nvPr>
        </p:nvSpPr>
        <p:spPr>
          <a:xfrm>
            <a:off x="457200" y="1916832"/>
            <a:ext cx="8229600" cy="4179168"/>
          </a:xfrm>
        </p:spPr>
        <p:txBody>
          <a:bodyPr/>
          <a:lstStyle/>
          <a:p>
            <a:pPr marL="0" indent="0">
              <a:buNone/>
            </a:pPr>
            <a:r>
              <a:rPr lang="en-GB" sz="2800" dirty="0"/>
              <a:t>Consent </a:t>
            </a:r>
            <a:r>
              <a:rPr lang="en-GB" sz="2800" dirty="0" smtClean="0"/>
              <a:t>cannot be </a:t>
            </a:r>
            <a:r>
              <a:rPr lang="en-GB" sz="2800" dirty="0"/>
              <a:t>granted by means of an automatically ticked box, and even providing an email address may not be sufficient consent to permit the data processor to use it, unless a further box has been ticked explaining exactly how the data will be used</a:t>
            </a:r>
            <a:r>
              <a:rPr lang="en-GB" sz="2800" dirty="0" smtClean="0"/>
              <a:t>. (need to opt in).</a:t>
            </a:r>
            <a:endParaRPr lang="en-GB" sz="2800" dirty="0"/>
          </a:p>
        </p:txBody>
      </p:sp>
      <p:pic>
        <p:nvPicPr>
          <p:cNvPr id="18434" name="Picture 2" descr="C:\Users\KIRBY\AppData\Local\Microsoft\Windows\Temporary Internet Files\Content.IE5\UN2EYZXN\hook-881438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4293096"/>
            <a:ext cx="2916956" cy="2916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743694"/>
      </p:ext>
    </p:extLst>
  </p:cSld>
  <p:clrMapOvr>
    <a:masterClrMapping/>
  </p:clrMapOvr>
  <p:transition spd="slow">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Individuals </a:t>
            </a:r>
            <a:r>
              <a:rPr lang="en-GB" b="1" dirty="0">
                <a:solidFill>
                  <a:srgbClr val="FF0000"/>
                </a:solidFill>
              </a:rPr>
              <a:t>Rights</a:t>
            </a:r>
          </a:p>
        </p:txBody>
      </p:sp>
      <p:sp>
        <p:nvSpPr>
          <p:cNvPr id="3" name="Content Placeholder 2"/>
          <p:cNvSpPr>
            <a:spLocks noGrp="1"/>
          </p:cNvSpPr>
          <p:nvPr>
            <p:ph idx="1"/>
          </p:nvPr>
        </p:nvSpPr>
        <p:spPr>
          <a:xfrm>
            <a:off x="457200" y="1871143"/>
            <a:ext cx="8229600" cy="4114800"/>
          </a:xfrm>
        </p:spPr>
        <p:txBody>
          <a:bodyPr/>
          <a:lstStyle/>
          <a:p>
            <a:r>
              <a:rPr lang="en-GB" dirty="0"/>
              <a:t>To request details of data being processed</a:t>
            </a:r>
          </a:p>
          <a:p>
            <a:r>
              <a:rPr lang="en-GB" dirty="0"/>
              <a:t>To </a:t>
            </a:r>
            <a:r>
              <a:rPr lang="en-GB" dirty="0" smtClean="0"/>
              <a:t>have inaccuracies corrected</a:t>
            </a:r>
            <a:endParaRPr lang="en-GB" dirty="0"/>
          </a:p>
          <a:p>
            <a:r>
              <a:rPr lang="en-GB" dirty="0" smtClean="0"/>
              <a:t>To prevent data </a:t>
            </a:r>
            <a:r>
              <a:rPr lang="en-GB" dirty="0"/>
              <a:t>being used for direct marketing</a:t>
            </a:r>
          </a:p>
          <a:p>
            <a:r>
              <a:rPr lang="en-GB" dirty="0"/>
              <a:t>To be </a:t>
            </a:r>
            <a:r>
              <a:rPr lang="en-GB" dirty="0" smtClean="0"/>
              <a:t>forgotten / to have information erased.</a:t>
            </a:r>
          </a:p>
          <a:p>
            <a:r>
              <a:rPr lang="en-GB" dirty="0" smtClean="0"/>
              <a:t>Data portability (New) </a:t>
            </a:r>
          </a:p>
          <a:p>
            <a:r>
              <a:rPr lang="en-GB" dirty="0" smtClean="0"/>
              <a:t>Prevent automated decision making.</a:t>
            </a:r>
            <a:endParaRPr lang="en-GB" dirty="0"/>
          </a:p>
        </p:txBody>
      </p:sp>
    </p:spTree>
    <p:extLst>
      <p:ext uri="{BB962C8B-B14F-4D97-AF65-F5344CB8AC3E}">
        <p14:creationId xmlns:p14="http://schemas.microsoft.com/office/powerpoint/2010/main" val="399187684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Data </a:t>
            </a:r>
            <a:r>
              <a:rPr lang="en-GB" b="1" dirty="0" smtClean="0">
                <a:solidFill>
                  <a:srgbClr val="FF0000"/>
                </a:solidFill>
              </a:rPr>
              <a:t>Subject Access Requests</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Data controllers </a:t>
            </a:r>
            <a:r>
              <a:rPr lang="en-GB" dirty="0"/>
              <a:t>m</a:t>
            </a:r>
            <a:r>
              <a:rPr lang="en-GB" dirty="0" smtClean="0"/>
              <a:t>ust </a:t>
            </a:r>
            <a:r>
              <a:rPr lang="en-GB" dirty="0"/>
              <a:t>respond to request for copies of data within a month </a:t>
            </a:r>
            <a:r>
              <a:rPr lang="en-GB" dirty="0" smtClean="0"/>
              <a:t>(currently 40 days)</a:t>
            </a:r>
            <a:endParaRPr lang="en-GB" dirty="0"/>
          </a:p>
          <a:p>
            <a:r>
              <a:rPr lang="en-GB" dirty="0"/>
              <a:t>Data to be provided in readily understandable format</a:t>
            </a:r>
          </a:p>
          <a:p>
            <a:r>
              <a:rPr lang="en-GB" dirty="0"/>
              <a:t>Data provided free of charge (unless request is unfounded, excessive or repetitive, when a “reasonable fee” may be charged)</a:t>
            </a:r>
          </a:p>
        </p:txBody>
      </p:sp>
    </p:spTree>
    <p:extLst>
      <p:ext uri="{BB962C8B-B14F-4D97-AF65-F5344CB8AC3E}">
        <p14:creationId xmlns:p14="http://schemas.microsoft.com/office/powerpoint/2010/main" val="150223737"/>
      </p:ext>
    </p:extLst>
  </p:cSld>
  <p:clrMapOvr>
    <a:masterClrMapping/>
  </p:clrMapOvr>
  <p:transition spd="slow">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Controllers Responsibilities</a:t>
            </a:r>
            <a:endParaRPr lang="en-GB" dirty="0"/>
          </a:p>
        </p:txBody>
      </p:sp>
      <p:sp>
        <p:nvSpPr>
          <p:cNvPr id="3" name="Content Placeholder 2"/>
          <p:cNvSpPr>
            <a:spLocks noGrp="1"/>
          </p:cNvSpPr>
          <p:nvPr>
            <p:ph idx="1"/>
          </p:nvPr>
        </p:nvSpPr>
        <p:spPr/>
        <p:txBody>
          <a:bodyPr/>
          <a:lstStyle/>
          <a:p>
            <a:r>
              <a:rPr lang="en-GB" dirty="0" smtClean="0"/>
              <a:t>How will you handle a subject access request?</a:t>
            </a:r>
          </a:p>
          <a:p>
            <a:r>
              <a:rPr lang="en-GB" dirty="0" smtClean="0"/>
              <a:t>You can refuse to provide the information but you must have policies to back up the refusal.</a:t>
            </a:r>
            <a:endParaRPr lang="en-GB" dirty="0"/>
          </a:p>
        </p:txBody>
      </p:sp>
    </p:spTree>
    <p:extLst>
      <p:ext uri="{BB962C8B-B14F-4D97-AF65-F5344CB8AC3E}">
        <p14:creationId xmlns:p14="http://schemas.microsoft.com/office/powerpoint/2010/main" val="1730187998"/>
      </p:ext>
    </p:extLst>
  </p:cSld>
  <p:clrMapOvr>
    <a:masterClrMapping/>
  </p:clrMapOvr>
  <p:transition spd="slow">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Accountability</a:t>
            </a:r>
            <a:br>
              <a:rPr lang="en-GB" dirty="0" smtClean="0"/>
            </a:br>
            <a:r>
              <a:rPr lang="en-GB" sz="3600" dirty="0"/>
              <a:t>This is the big change</a:t>
            </a:r>
            <a:r>
              <a:rPr lang="en-GB" dirty="0"/>
              <a:t>.</a:t>
            </a:r>
          </a:p>
        </p:txBody>
      </p:sp>
      <p:sp>
        <p:nvSpPr>
          <p:cNvPr id="3" name="Content Placeholder 2"/>
          <p:cNvSpPr>
            <a:spLocks noGrp="1"/>
          </p:cNvSpPr>
          <p:nvPr>
            <p:ph idx="1"/>
          </p:nvPr>
        </p:nvSpPr>
        <p:spPr/>
        <p:txBody>
          <a:bodyPr/>
          <a:lstStyle/>
          <a:p>
            <a:endParaRPr lang="en-GB" dirty="0" smtClean="0"/>
          </a:p>
          <a:p>
            <a:pPr marL="0" indent="0" algn="ctr">
              <a:buNone/>
            </a:pPr>
            <a:r>
              <a:rPr lang="en-GB" dirty="0" smtClean="0"/>
              <a:t>GDPR requires data controllers to keep documentation to demonstrate their accountability.</a:t>
            </a:r>
          </a:p>
          <a:p>
            <a:pPr marL="0" indent="0" algn="ctr">
              <a:buNone/>
            </a:pPr>
            <a:endParaRPr lang="en-GB" dirty="0" smtClean="0"/>
          </a:p>
          <a:p>
            <a:pPr marL="0" indent="0" algn="ctr">
              <a:buNone/>
            </a:pPr>
            <a:r>
              <a:rPr lang="en-GB" dirty="0" smtClean="0"/>
              <a:t>Document what you have done.</a:t>
            </a:r>
          </a:p>
          <a:p>
            <a:pPr marL="0" indent="0" algn="ctr">
              <a:buNone/>
            </a:pPr>
            <a:endParaRPr lang="en-GB" dirty="0"/>
          </a:p>
          <a:p>
            <a:pPr marL="0" indent="0" algn="ctr">
              <a:buNone/>
            </a:pPr>
            <a:r>
              <a:rPr lang="en-GB" dirty="0" smtClean="0"/>
              <a:t>Draw up policies and procedures</a:t>
            </a:r>
            <a:endParaRPr lang="en-GB" dirty="0"/>
          </a:p>
        </p:txBody>
      </p:sp>
    </p:spTree>
    <p:extLst>
      <p:ext uri="{BB962C8B-B14F-4D97-AF65-F5344CB8AC3E}">
        <p14:creationId xmlns:p14="http://schemas.microsoft.com/office/powerpoint/2010/main" val="3913693220"/>
      </p:ext>
    </p:extLst>
  </p:cSld>
  <p:clrMapOvr>
    <a:masterClrMapping/>
  </p:clrMapOvr>
  <p:transition spd="slow">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Data Protection by Design</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Firms need to look at Privacy and Personal Data at the planning stage of any major change in their business </a:t>
            </a:r>
            <a:r>
              <a:rPr lang="en-GB" dirty="0" err="1" smtClean="0"/>
              <a:t>eg</a:t>
            </a:r>
            <a:r>
              <a:rPr lang="en-GB" dirty="0" smtClean="0"/>
              <a:t> New Start Ups, Software changes, New schemes </a:t>
            </a:r>
            <a:r>
              <a:rPr lang="en-GB" dirty="0" err="1" smtClean="0"/>
              <a:t>etc</a:t>
            </a:r>
            <a:endParaRPr lang="en-GB" dirty="0" smtClean="0"/>
          </a:p>
          <a:p>
            <a:r>
              <a:rPr lang="en-GB" dirty="0" smtClean="0"/>
              <a:t>Firms need to conduct Privacy Impact Assessments (PIA)</a:t>
            </a:r>
          </a:p>
          <a:p>
            <a:r>
              <a:rPr lang="en-GB" dirty="0" smtClean="0"/>
              <a:t>PIA required in high risk situations e.g. new technology</a:t>
            </a:r>
          </a:p>
          <a:p>
            <a:endParaRPr lang="en-GB" dirty="0"/>
          </a:p>
        </p:txBody>
      </p:sp>
    </p:spTree>
    <p:extLst>
      <p:ext uri="{BB962C8B-B14F-4D97-AF65-F5344CB8AC3E}">
        <p14:creationId xmlns:p14="http://schemas.microsoft.com/office/powerpoint/2010/main" val="4225261883"/>
      </p:ext>
    </p:extLst>
  </p:cSld>
  <p:clrMapOvr>
    <a:masterClrMapping/>
  </p:clrMapOvr>
  <p:transition spd="slow">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Oversight</a:t>
            </a:r>
            <a:endParaRPr lang="en-GB" dirty="0"/>
          </a:p>
        </p:txBody>
      </p:sp>
      <p:sp>
        <p:nvSpPr>
          <p:cNvPr id="3" name="Content Placeholder 2"/>
          <p:cNvSpPr>
            <a:spLocks noGrp="1"/>
          </p:cNvSpPr>
          <p:nvPr>
            <p:ph idx="1"/>
          </p:nvPr>
        </p:nvSpPr>
        <p:spPr>
          <a:xfrm>
            <a:off x="457200" y="1628800"/>
            <a:ext cx="8229600" cy="4467200"/>
          </a:xfrm>
        </p:spPr>
        <p:txBody>
          <a:bodyPr/>
          <a:lstStyle/>
          <a:p>
            <a:r>
              <a:rPr lang="en-GB" dirty="0"/>
              <a:t>The current Information Commissioners Office (ICO) will enforce new laws in UK</a:t>
            </a:r>
          </a:p>
          <a:p>
            <a:r>
              <a:rPr lang="en-GB" dirty="0"/>
              <a:t>Will carry out audits which could result in -</a:t>
            </a:r>
          </a:p>
          <a:p>
            <a:pPr>
              <a:buFont typeface="Courier New" panose="02070309020205020404" pitchFamily="49" charset="0"/>
              <a:buChar char="o"/>
            </a:pPr>
            <a:r>
              <a:rPr lang="en-GB" sz="2000" dirty="0"/>
              <a:t>Orders to cease operations</a:t>
            </a:r>
          </a:p>
          <a:p>
            <a:pPr>
              <a:buFont typeface="Courier New" panose="02070309020205020404" pitchFamily="49" charset="0"/>
              <a:buChar char="o"/>
            </a:pPr>
            <a:r>
              <a:rPr lang="en-GB" sz="2000" dirty="0"/>
              <a:t>Notifications being sent to data subjects</a:t>
            </a:r>
          </a:p>
          <a:p>
            <a:pPr>
              <a:buFont typeface="Courier New" panose="02070309020205020404" pitchFamily="49" charset="0"/>
              <a:buChar char="o"/>
            </a:pPr>
            <a:r>
              <a:rPr lang="en-GB" sz="2000" dirty="0"/>
              <a:t>Rectify, restate or delete data records</a:t>
            </a:r>
          </a:p>
          <a:p>
            <a:pPr>
              <a:buFont typeface="Courier New" panose="02070309020205020404" pitchFamily="49" charset="0"/>
              <a:buChar char="o"/>
            </a:pPr>
            <a:r>
              <a:rPr lang="en-GB" sz="2000" dirty="0"/>
              <a:t>Prohibit or suspend data processing</a:t>
            </a:r>
          </a:p>
          <a:p>
            <a:pPr>
              <a:buFont typeface="Courier New" panose="02070309020205020404" pitchFamily="49" charset="0"/>
              <a:buChar char="o"/>
            </a:pPr>
            <a:r>
              <a:rPr lang="en-GB" sz="2000" dirty="0"/>
              <a:t>Stop information being shared</a:t>
            </a:r>
          </a:p>
        </p:txBody>
      </p:sp>
      <p:pic>
        <p:nvPicPr>
          <p:cNvPr id="14338" name="Picture 2" descr="C:\Users\KIRBY\AppData\Local\Microsoft\Windows\Temporary Internet Files\Content.IE5\KBR9MWJ3\observacion[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1130" y="3250446"/>
            <a:ext cx="2675670" cy="2845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910259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nodeType="clickEffect">
                                  <p:stCondLst>
                                    <p:cond delay="0"/>
                                  </p:stCondLst>
                                  <p:childTnLst>
                                    <p:animEffect transition="out" filter="wipe(down)">
                                      <p:cBhvr>
                                        <p:cTn id="6" dur="180" accel="50000">
                                          <p:stCondLst>
                                            <p:cond delay="1820"/>
                                          </p:stCondLst>
                                        </p:cTn>
                                        <p:tgtEl>
                                          <p:spTgt spid="14338"/>
                                        </p:tgtEl>
                                      </p:cBhvr>
                                    </p:animEffect>
                                    <p:anim calcmode="lin" valueType="num">
                                      <p:cBhvr>
                                        <p:cTn id="7" dur="1822" tmFilter="0,0; 0.14,0.31; 0.43,0.73; 0.71,0.91; 1.0,1.0">
                                          <p:stCondLst>
                                            <p:cond delay="0"/>
                                          </p:stCondLst>
                                        </p:cTn>
                                        <p:tgtEl>
                                          <p:spTgt spid="14338"/>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14338"/>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14338"/>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14338"/>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14338"/>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14338"/>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14338"/>
                                        </p:tgtEl>
                                        <p:attrNameLst>
                                          <p:attrName>ppt_y</p:attrName>
                                        </p:attrNameLst>
                                      </p:cBhvr>
                                      <p:tavLst>
                                        <p:tav tm="0">
                                          <p:val>
                                            <p:strVal val="ppt_y"/>
                                          </p:val>
                                        </p:tav>
                                        <p:tav tm="100000">
                                          <p:val>
                                            <p:strVal val="ppt_y+ppt_h"/>
                                          </p:val>
                                        </p:tav>
                                      </p:tavLst>
                                    </p:anim>
                                    <p:animScale>
                                      <p:cBhvr>
                                        <p:cTn id="14" dur="26">
                                          <p:stCondLst>
                                            <p:cond delay="620"/>
                                          </p:stCondLst>
                                        </p:cTn>
                                        <p:tgtEl>
                                          <p:spTgt spid="14338"/>
                                        </p:tgtEl>
                                      </p:cBhvr>
                                      <p:to x="100000" y="60000"/>
                                    </p:animScale>
                                    <p:animScale>
                                      <p:cBhvr>
                                        <p:cTn id="15" dur="166" decel="50000">
                                          <p:stCondLst>
                                            <p:cond delay="646"/>
                                          </p:stCondLst>
                                        </p:cTn>
                                        <p:tgtEl>
                                          <p:spTgt spid="14338"/>
                                        </p:tgtEl>
                                      </p:cBhvr>
                                      <p:to x="100000" y="100000"/>
                                    </p:animScale>
                                    <p:animScale>
                                      <p:cBhvr>
                                        <p:cTn id="16" dur="26">
                                          <p:stCondLst>
                                            <p:cond delay="1312"/>
                                          </p:stCondLst>
                                        </p:cTn>
                                        <p:tgtEl>
                                          <p:spTgt spid="14338"/>
                                        </p:tgtEl>
                                      </p:cBhvr>
                                      <p:to x="100000" y="80000"/>
                                    </p:animScale>
                                    <p:animScale>
                                      <p:cBhvr>
                                        <p:cTn id="17" dur="166" decel="50000">
                                          <p:stCondLst>
                                            <p:cond delay="1338"/>
                                          </p:stCondLst>
                                        </p:cTn>
                                        <p:tgtEl>
                                          <p:spTgt spid="14338"/>
                                        </p:tgtEl>
                                      </p:cBhvr>
                                      <p:to x="100000" y="100000"/>
                                    </p:animScale>
                                    <p:animScale>
                                      <p:cBhvr>
                                        <p:cTn id="18" dur="26">
                                          <p:stCondLst>
                                            <p:cond delay="1642"/>
                                          </p:stCondLst>
                                        </p:cTn>
                                        <p:tgtEl>
                                          <p:spTgt spid="14338"/>
                                        </p:tgtEl>
                                      </p:cBhvr>
                                      <p:to x="100000" y="90000"/>
                                    </p:animScale>
                                    <p:animScale>
                                      <p:cBhvr>
                                        <p:cTn id="19" dur="166" decel="50000">
                                          <p:stCondLst>
                                            <p:cond delay="1668"/>
                                          </p:stCondLst>
                                        </p:cTn>
                                        <p:tgtEl>
                                          <p:spTgt spid="14338"/>
                                        </p:tgtEl>
                                      </p:cBhvr>
                                      <p:to x="100000" y="100000"/>
                                    </p:animScale>
                                    <p:animScale>
                                      <p:cBhvr>
                                        <p:cTn id="20" dur="26">
                                          <p:stCondLst>
                                            <p:cond delay="1808"/>
                                          </p:stCondLst>
                                        </p:cTn>
                                        <p:tgtEl>
                                          <p:spTgt spid="14338"/>
                                        </p:tgtEl>
                                      </p:cBhvr>
                                      <p:to x="100000" y="95000"/>
                                    </p:animScale>
                                    <p:animScale>
                                      <p:cBhvr>
                                        <p:cTn id="21" dur="166" decel="50000">
                                          <p:stCondLst>
                                            <p:cond delay="1834"/>
                                          </p:stCondLst>
                                        </p:cTn>
                                        <p:tgtEl>
                                          <p:spTgt spid="14338"/>
                                        </p:tgtEl>
                                      </p:cBhvr>
                                      <p:to x="100000" y="100000"/>
                                    </p:animScale>
                                    <p:set>
                                      <p:cBhvr>
                                        <p:cTn id="22" dur="1" fill="hold">
                                          <p:stCondLst>
                                            <p:cond delay="1999"/>
                                          </p:stCondLst>
                                        </p:cTn>
                                        <p:tgtEl>
                                          <p:spTgt spid="1433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p:cTn id="2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9" dur="500"/>
                                        <p:tgtEl>
                                          <p:spTgt spid="3">
                                            <p:txEl>
                                              <p:pRg st="0" end="0"/>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4" dur="500"/>
                                        <p:tgtEl>
                                          <p:spTgt spid="3">
                                            <p:txEl>
                                              <p:pRg st="1" end="1"/>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p:cTn id="3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9" dur="500"/>
                                        <p:tgtEl>
                                          <p:spTgt spid="3">
                                            <p:txEl>
                                              <p:pRg st="2" end="2"/>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 calcmode="lin" valueType="num">
                                      <p:cBhvr>
                                        <p:cTn id="4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4" dur="500"/>
                                        <p:tgtEl>
                                          <p:spTgt spid="3">
                                            <p:txEl>
                                              <p:pRg st="3" end="3"/>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9" dur="500"/>
                                        <p:tgtEl>
                                          <p:spTgt spid="3">
                                            <p:txEl>
                                              <p:pRg st="4" end="4"/>
                                            </p:txEl>
                                          </p:spTgt>
                                        </p:tgtEl>
                                      </p:cBhvr>
                                    </p:animEffect>
                                  </p:childTnLst>
                                </p:cTn>
                              </p:par>
                              <p:par>
                                <p:cTn id="50" presetID="53" presetClass="entr" presetSubtype="16" fill="hold" nodeType="with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4" dur="500"/>
                                        <p:tgtEl>
                                          <p:spTgt spid="3">
                                            <p:txEl>
                                              <p:pRg st="5" end="5"/>
                                            </p:txEl>
                                          </p:spTgt>
                                        </p:tgtEl>
                                      </p:cBhvr>
                                    </p:animEffect>
                                  </p:childTnLst>
                                </p:cTn>
                              </p:par>
                              <p:par>
                                <p:cTn id="55" presetID="53" presetClass="entr" presetSubtype="16" fill="hold" nodeType="with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 calcmode="lin" valueType="num">
                                      <p:cBhvr>
                                        <p:cTn id="5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protection legislation in the UK</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7139647"/>
              </p:ext>
            </p:extLst>
          </p:nvPr>
        </p:nvGraphicFramePr>
        <p:xfrm>
          <a:off x="457200" y="1981200"/>
          <a:ext cx="82296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1597952"/>
      </p:ext>
    </p:extLst>
  </p:cSld>
  <p:clrMapOvr>
    <a:masterClrMapping/>
  </p:clrMapOvr>
  <p:transition spd="slow">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Penalties</a:t>
            </a:r>
          </a:p>
        </p:txBody>
      </p:sp>
      <p:pic>
        <p:nvPicPr>
          <p:cNvPr id="5" name="Picture 2" descr="C:\Users\KIRBY\AppData\Local\Microsoft\Windows\Temporary Internet Files\Content.IE5\FJ7AY1HX\Police_man_ganson.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9329" y="2166936"/>
            <a:ext cx="4225342" cy="3887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945675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5"/>
                                        </p:tgtEl>
                                      </p:cBhvr>
                                    </p:animEffect>
                                    <p:anim calcmode="lin" valueType="num">
                                      <p:cBhvr>
                                        <p:cTn id="7" dur="2000"/>
                                        <p:tgtEl>
                                          <p:spTgt spid="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5"/>
                                        </p:tgtEl>
                                        <p:attrNameLst>
                                          <p:attrName>ppt_h</p:attrName>
                                        </p:attrNameLst>
                                      </p:cBhvr>
                                      <p:tavLst>
                                        <p:tav tm="0">
                                          <p:val>
                                            <p:strVal val="ppt_h"/>
                                          </p:val>
                                        </p:tav>
                                        <p:tav tm="100000">
                                          <p:val>
                                            <p:strVal val="ppt_h"/>
                                          </p:val>
                                        </p:tav>
                                      </p:tavLst>
                                    </p:anim>
                                    <p:set>
                                      <p:cBhvr>
                                        <p:cTn id="9"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Breaches</a:t>
            </a:r>
            <a:endParaRPr lang="en-GB" dirty="0"/>
          </a:p>
        </p:txBody>
      </p:sp>
      <p:sp>
        <p:nvSpPr>
          <p:cNvPr id="3" name="Content Placeholder 2"/>
          <p:cNvSpPr>
            <a:spLocks noGrp="1"/>
          </p:cNvSpPr>
          <p:nvPr>
            <p:ph idx="1"/>
          </p:nvPr>
        </p:nvSpPr>
        <p:spPr/>
        <p:txBody>
          <a:bodyPr/>
          <a:lstStyle/>
          <a:p>
            <a:pPr marL="0" indent="0">
              <a:buNone/>
            </a:pPr>
            <a:r>
              <a:rPr lang="en-GB" dirty="0" smtClean="0"/>
              <a:t>All firms will be required to notify the ICO of breaches under GDPR.</a:t>
            </a:r>
          </a:p>
          <a:p>
            <a:pPr marL="0" indent="0">
              <a:buNone/>
            </a:pPr>
            <a:endParaRPr lang="en-GB" dirty="0"/>
          </a:p>
          <a:p>
            <a:pPr marL="0" indent="0">
              <a:buNone/>
            </a:pPr>
            <a:r>
              <a:rPr lang="en-GB" dirty="0" smtClean="0"/>
              <a:t>Only breaches where the individual is likely to suffer some form of damage need to be notified. E.g. identity theft or a confidentiality breach.</a:t>
            </a:r>
            <a:endParaRPr lang="en-GB" dirty="0"/>
          </a:p>
        </p:txBody>
      </p:sp>
    </p:spTree>
    <p:extLst>
      <p:ext uri="{BB962C8B-B14F-4D97-AF65-F5344CB8AC3E}">
        <p14:creationId xmlns:p14="http://schemas.microsoft.com/office/powerpoint/2010/main" val="1714352139"/>
      </p:ext>
    </p:extLst>
  </p:cSld>
  <p:clrMapOvr>
    <a:masterClrMapping/>
  </p:clrMapOvr>
  <p:transition spd="slow">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1371600"/>
          </a:xfrm>
        </p:spPr>
        <p:txBody>
          <a:bodyPr/>
          <a:lstStyle/>
          <a:p>
            <a:r>
              <a:rPr lang="en-GB" dirty="0"/>
              <a:t>Penalties</a:t>
            </a:r>
          </a:p>
        </p:txBody>
      </p:sp>
      <p:sp>
        <p:nvSpPr>
          <p:cNvPr id="3" name="Content Placeholder 2"/>
          <p:cNvSpPr>
            <a:spLocks noGrp="1"/>
          </p:cNvSpPr>
          <p:nvPr>
            <p:ph idx="1"/>
          </p:nvPr>
        </p:nvSpPr>
        <p:spPr>
          <a:xfrm>
            <a:off x="576262" y="1439464"/>
            <a:ext cx="8229600" cy="4114800"/>
          </a:xfrm>
        </p:spPr>
        <p:txBody>
          <a:bodyPr/>
          <a:lstStyle/>
          <a:p>
            <a:r>
              <a:rPr lang="en-GB" dirty="0"/>
              <a:t>If a firm fails </a:t>
            </a:r>
            <a:r>
              <a:rPr lang="en-GB" dirty="0" smtClean="0"/>
              <a:t>to:</a:t>
            </a:r>
          </a:p>
          <a:p>
            <a:pPr lvl="1"/>
            <a:r>
              <a:rPr lang="en-GB" dirty="0" smtClean="0"/>
              <a:t>organise </a:t>
            </a:r>
            <a:r>
              <a:rPr lang="en-GB" dirty="0"/>
              <a:t>records appropriately, </a:t>
            </a:r>
            <a:endParaRPr lang="en-GB" dirty="0" smtClean="0"/>
          </a:p>
          <a:p>
            <a:pPr lvl="1"/>
            <a:r>
              <a:rPr lang="en-GB" dirty="0" smtClean="0"/>
              <a:t>notify the ICO </a:t>
            </a:r>
            <a:r>
              <a:rPr lang="en-GB" dirty="0"/>
              <a:t>and data subjects of a breach, </a:t>
            </a:r>
            <a:r>
              <a:rPr lang="en-GB" dirty="0" smtClean="0"/>
              <a:t>or</a:t>
            </a:r>
          </a:p>
          <a:p>
            <a:pPr lvl="1"/>
            <a:r>
              <a:rPr lang="en-GB" dirty="0" smtClean="0"/>
              <a:t>conduct Privacy Impact Assessments</a:t>
            </a:r>
          </a:p>
          <a:p>
            <a:pPr marL="57150" indent="0">
              <a:buNone/>
            </a:pPr>
            <a:r>
              <a:rPr lang="en-GB" dirty="0" smtClean="0"/>
              <a:t>they face A </a:t>
            </a:r>
            <a:r>
              <a:rPr lang="en-GB" dirty="0"/>
              <a:t>FINE OF UP TO 10 MILLION EUROS OR 2% OF GLOBAL TURNOVER</a:t>
            </a:r>
          </a:p>
        </p:txBody>
      </p:sp>
    </p:spTree>
    <p:extLst>
      <p:ext uri="{BB962C8B-B14F-4D97-AF65-F5344CB8AC3E}">
        <p14:creationId xmlns:p14="http://schemas.microsoft.com/office/powerpoint/2010/main" val="27203039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Penalties</a:t>
            </a:r>
          </a:p>
        </p:txBody>
      </p:sp>
      <p:sp>
        <p:nvSpPr>
          <p:cNvPr id="3" name="Content Placeholder 2"/>
          <p:cNvSpPr>
            <a:spLocks noGrp="1"/>
          </p:cNvSpPr>
          <p:nvPr>
            <p:ph idx="1"/>
          </p:nvPr>
        </p:nvSpPr>
        <p:spPr/>
        <p:txBody>
          <a:bodyPr/>
          <a:lstStyle/>
          <a:p>
            <a:r>
              <a:rPr lang="en-GB" dirty="0"/>
              <a:t>If a firm is found to be violating the basic principals of data security or not complying with consumer </a:t>
            </a:r>
            <a:r>
              <a:rPr lang="en-GB" dirty="0" smtClean="0"/>
              <a:t>consent where required</a:t>
            </a:r>
            <a:endParaRPr lang="en-GB" dirty="0"/>
          </a:p>
          <a:p>
            <a:endParaRPr lang="en-GB" dirty="0"/>
          </a:p>
          <a:p>
            <a:pPr marL="0" indent="0" algn="ctr">
              <a:buNone/>
            </a:pPr>
            <a:r>
              <a:rPr lang="en-GB" dirty="0"/>
              <a:t>A HIGHER FINE OF 20 MILLION EUROS OR 4% OR GLOBAL TURNOVER</a:t>
            </a:r>
          </a:p>
        </p:txBody>
      </p:sp>
    </p:spTree>
    <p:extLst>
      <p:ext uri="{BB962C8B-B14F-4D97-AF65-F5344CB8AC3E}">
        <p14:creationId xmlns:p14="http://schemas.microsoft.com/office/powerpoint/2010/main" val="27051927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you need to do?</a:t>
            </a:r>
          </a:p>
        </p:txBody>
      </p:sp>
      <p:sp>
        <p:nvSpPr>
          <p:cNvPr id="3" name="Content Placeholder 2"/>
          <p:cNvSpPr>
            <a:spLocks noGrp="1"/>
          </p:cNvSpPr>
          <p:nvPr>
            <p:ph idx="1"/>
          </p:nvPr>
        </p:nvSpPr>
        <p:spPr>
          <a:xfrm>
            <a:off x="457200" y="1556792"/>
            <a:ext cx="8229600" cy="4539208"/>
          </a:xfrm>
        </p:spPr>
        <p:txBody>
          <a:bodyPr/>
          <a:lstStyle/>
          <a:p>
            <a:r>
              <a:rPr lang="en-GB" dirty="0"/>
              <a:t>Set up policies and procedures to follow in the event of a data security breach</a:t>
            </a:r>
          </a:p>
          <a:p>
            <a:r>
              <a:rPr lang="en-GB" dirty="0"/>
              <a:t>Define policies to evidence that standards are being met</a:t>
            </a:r>
          </a:p>
          <a:p>
            <a:r>
              <a:rPr lang="en-GB" dirty="0"/>
              <a:t>Establish a culture of monitoring and assessing procedures</a:t>
            </a:r>
          </a:p>
          <a:p>
            <a:r>
              <a:rPr lang="en-GB" dirty="0"/>
              <a:t>Put in place measures to minimise risk of unnecessary processing and retention of data</a:t>
            </a:r>
          </a:p>
        </p:txBody>
      </p:sp>
    </p:spTree>
    <p:extLst>
      <p:ext uri="{BB962C8B-B14F-4D97-AF65-F5344CB8AC3E}">
        <p14:creationId xmlns:p14="http://schemas.microsoft.com/office/powerpoint/2010/main" val="2287591844"/>
      </p:ext>
    </p:extLst>
  </p:cSld>
  <p:clrMapOvr>
    <a:masterClrMapping/>
  </p:clrMapOvr>
  <p:transition spd="slow">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you need to do?</a:t>
            </a:r>
          </a:p>
        </p:txBody>
      </p:sp>
      <p:sp>
        <p:nvSpPr>
          <p:cNvPr id="3" name="Content Placeholder 2"/>
          <p:cNvSpPr>
            <a:spLocks noGrp="1"/>
          </p:cNvSpPr>
          <p:nvPr>
            <p:ph idx="1"/>
          </p:nvPr>
        </p:nvSpPr>
        <p:spPr>
          <a:xfrm>
            <a:off x="467544" y="1484784"/>
            <a:ext cx="8229600" cy="4755232"/>
          </a:xfrm>
        </p:spPr>
        <p:txBody>
          <a:bodyPr/>
          <a:lstStyle/>
          <a:p>
            <a:r>
              <a:rPr lang="en-GB" dirty="0"/>
              <a:t>Deliver privacy notices to clients containing all the information required in a plain and transparent fashion</a:t>
            </a:r>
          </a:p>
          <a:p>
            <a:r>
              <a:rPr lang="en-GB" dirty="0"/>
              <a:t>Incorporate “privacy by design” so it becomes part of company DNA</a:t>
            </a:r>
          </a:p>
          <a:p>
            <a:r>
              <a:rPr lang="en-GB" dirty="0"/>
              <a:t>Analyse how data is used and processed to ensure that it is done so in a legally acceptable manner and that consent has been received and is </a:t>
            </a:r>
            <a:r>
              <a:rPr lang="en-GB" dirty="0" smtClean="0"/>
              <a:t>documented if required.</a:t>
            </a:r>
            <a:endParaRPr lang="en-GB" dirty="0"/>
          </a:p>
        </p:txBody>
      </p:sp>
    </p:spTree>
    <p:extLst>
      <p:ext uri="{BB962C8B-B14F-4D97-AF65-F5344CB8AC3E}">
        <p14:creationId xmlns:p14="http://schemas.microsoft.com/office/powerpoint/2010/main" val="365950722"/>
      </p:ext>
    </p:extLst>
  </p:cSld>
  <p:clrMapOvr>
    <a:masterClrMapping/>
  </p:clrMapOvr>
  <p:transition spd="slow">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you need to do?</a:t>
            </a:r>
          </a:p>
        </p:txBody>
      </p:sp>
      <p:sp>
        <p:nvSpPr>
          <p:cNvPr id="3" name="Content Placeholder 2"/>
          <p:cNvSpPr>
            <a:spLocks noGrp="1"/>
          </p:cNvSpPr>
          <p:nvPr>
            <p:ph idx="1"/>
          </p:nvPr>
        </p:nvSpPr>
        <p:spPr>
          <a:xfrm>
            <a:off x="467544" y="1484784"/>
            <a:ext cx="8229600" cy="4755232"/>
          </a:xfrm>
        </p:spPr>
        <p:txBody>
          <a:bodyPr/>
          <a:lstStyle/>
          <a:p>
            <a:r>
              <a:rPr lang="en-GB" dirty="0"/>
              <a:t>Abide by the data subject’s rights, and respond in a timely manner</a:t>
            </a:r>
          </a:p>
          <a:p>
            <a:r>
              <a:rPr lang="en-GB" dirty="0"/>
              <a:t>If data is sent to other processors, does GDPR impose </a:t>
            </a:r>
            <a:r>
              <a:rPr lang="en-GB" dirty="0" smtClean="0"/>
              <a:t>any </a:t>
            </a:r>
            <a:r>
              <a:rPr lang="en-GB" dirty="0"/>
              <a:t>new obligations – if so, what needs to be done to remain compliant</a:t>
            </a:r>
          </a:p>
          <a:p>
            <a:r>
              <a:rPr lang="en-GB" dirty="0"/>
              <a:t>If data is shared outside of the EU, ensure that there is a legitimate reason and that the receiving party complies with GDPR</a:t>
            </a:r>
          </a:p>
          <a:p>
            <a:pPr marL="0" indent="0">
              <a:buNone/>
            </a:pPr>
            <a:endParaRPr lang="en-GB" dirty="0"/>
          </a:p>
        </p:txBody>
      </p:sp>
    </p:spTree>
    <p:extLst>
      <p:ext uri="{BB962C8B-B14F-4D97-AF65-F5344CB8AC3E}">
        <p14:creationId xmlns:p14="http://schemas.microsoft.com/office/powerpoint/2010/main" val="3230042520"/>
      </p:ext>
    </p:extLst>
  </p:cSld>
  <p:clrMapOvr>
    <a:masterClrMapping/>
  </p:clrMapOvr>
  <p:transition spd="slow">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Protection Officer</a:t>
            </a:r>
            <a:endParaRPr lang="en-GB" dirty="0"/>
          </a:p>
        </p:txBody>
      </p:sp>
      <p:sp>
        <p:nvSpPr>
          <p:cNvPr id="3" name="Content Placeholder 2"/>
          <p:cNvSpPr>
            <a:spLocks noGrp="1"/>
          </p:cNvSpPr>
          <p:nvPr>
            <p:ph idx="1"/>
          </p:nvPr>
        </p:nvSpPr>
        <p:spPr/>
        <p:txBody>
          <a:bodyPr/>
          <a:lstStyle/>
          <a:p>
            <a:r>
              <a:rPr lang="en-GB" dirty="0" smtClean="0"/>
              <a:t>Some firms will be required to designate a DPO e.g. public authorities or ones who monitor data subjects on a large scale.</a:t>
            </a:r>
          </a:p>
          <a:p>
            <a:endParaRPr lang="en-GB" dirty="0"/>
          </a:p>
          <a:p>
            <a:r>
              <a:rPr lang="en-GB" dirty="0" smtClean="0"/>
              <a:t>As brokers we wont ned to but important to designate someone to take responsibility for data protection compliance.</a:t>
            </a:r>
            <a:endParaRPr lang="en-GB" dirty="0"/>
          </a:p>
        </p:txBody>
      </p:sp>
    </p:spTree>
    <p:extLst>
      <p:ext uri="{BB962C8B-B14F-4D97-AF65-F5344CB8AC3E}">
        <p14:creationId xmlns:p14="http://schemas.microsoft.com/office/powerpoint/2010/main" val="2860286773"/>
      </p:ext>
    </p:extLst>
  </p:cSld>
  <p:clrMapOvr>
    <a:masterClrMapping/>
  </p:clrMapOvr>
  <p:transition spd="slow">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sz="3600" dirty="0"/>
              <a:t>Any questions?</a:t>
            </a:r>
            <a:endParaRPr lang="en-US" sz="3600" dirty="0"/>
          </a:p>
        </p:txBody>
      </p:sp>
      <p:sp>
        <p:nvSpPr>
          <p:cNvPr id="3" name="Content Placeholder 2"/>
          <p:cNvSpPr>
            <a:spLocks noGrp="1"/>
          </p:cNvSpPr>
          <p:nvPr>
            <p:ph idx="1"/>
          </p:nvPr>
        </p:nvSpPr>
        <p:spPr>
          <a:xfrm>
            <a:off x="457200" y="1700213"/>
            <a:ext cx="8229600" cy="4395787"/>
          </a:xfrm>
        </p:spPr>
        <p:txBody>
          <a:bodyPr/>
          <a:lstStyle/>
          <a:p>
            <a:pPr algn="ctr" eaLnBrk="1" hangingPunct="1">
              <a:buFont typeface="Wingdings" panose="05000000000000000000" pitchFamily="2" charset="2"/>
              <a:buNone/>
              <a:defRPr/>
            </a:pPr>
            <a:endParaRPr lang="en-GB" sz="3600" dirty="0"/>
          </a:p>
          <a:p>
            <a:pPr algn="ctr" eaLnBrk="1" hangingPunct="1">
              <a:buFont typeface="Wingdings" panose="05000000000000000000" pitchFamily="2" charset="2"/>
              <a:buNone/>
              <a:defRPr/>
            </a:pPr>
            <a:endParaRPr lang="en-GB" sz="48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endParaRPr lang="en-GB" sz="2000" dirty="0"/>
          </a:p>
          <a:p>
            <a:pPr algn="ctr" eaLnBrk="1" hangingPunct="1">
              <a:buFont typeface="Wingdings" panose="05000000000000000000" pitchFamily="2" charset="2"/>
              <a:buNone/>
              <a:defRPr/>
            </a:pPr>
            <a:r>
              <a:rPr lang="en-GB" sz="2000" dirty="0"/>
              <a:t>Remember to update CPD logs</a:t>
            </a:r>
            <a:r>
              <a:rPr lang="en-US" sz="2000" dirty="0"/>
              <a:t> – this was STRUCTURED training</a:t>
            </a:r>
            <a:r>
              <a:rPr lang="en-GB" sz="2000" dirty="0"/>
              <a:t>!</a:t>
            </a:r>
            <a:endParaRPr lang="en-US" sz="2000" dirty="0"/>
          </a:p>
        </p:txBody>
      </p:sp>
      <p:pic>
        <p:nvPicPr>
          <p:cNvPr id="6758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4075" y="2205038"/>
            <a:ext cx="4751388" cy="296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EU Data Protection Rules</a:t>
            </a:r>
            <a:endParaRPr lang="en-GB" dirty="0"/>
          </a:p>
        </p:txBody>
      </p:sp>
      <p:sp>
        <p:nvSpPr>
          <p:cNvPr id="3" name="Content Placeholder 2"/>
          <p:cNvSpPr>
            <a:spLocks noGrp="1"/>
          </p:cNvSpPr>
          <p:nvPr>
            <p:ph idx="1"/>
          </p:nvPr>
        </p:nvSpPr>
        <p:spPr/>
        <p:txBody>
          <a:bodyPr/>
          <a:lstStyle/>
          <a:p>
            <a:r>
              <a:rPr lang="en-GB" dirty="0" smtClean="0"/>
              <a:t>The </a:t>
            </a:r>
            <a:r>
              <a:rPr lang="en-GB" dirty="0"/>
              <a:t>UK’s current Data Protection Act was forged </a:t>
            </a:r>
            <a:r>
              <a:rPr lang="en-GB" dirty="0" smtClean="0"/>
              <a:t>in a world that had:-</a:t>
            </a:r>
          </a:p>
          <a:p>
            <a:pPr lvl="1"/>
            <a:r>
              <a:rPr lang="en-GB" dirty="0" smtClean="0"/>
              <a:t>No </a:t>
            </a:r>
            <a:r>
              <a:rPr lang="en-GB" dirty="0"/>
              <a:t>Google. </a:t>
            </a:r>
            <a:endParaRPr lang="en-GB" dirty="0" smtClean="0"/>
          </a:p>
          <a:p>
            <a:pPr lvl="1"/>
            <a:r>
              <a:rPr lang="en-GB" dirty="0" smtClean="0"/>
              <a:t>No </a:t>
            </a:r>
            <a:r>
              <a:rPr lang="en-GB" dirty="0"/>
              <a:t>Facebook. </a:t>
            </a:r>
            <a:endParaRPr lang="en-GB" dirty="0" smtClean="0"/>
          </a:p>
          <a:p>
            <a:pPr lvl="1"/>
            <a:r>
              <a:rPr lang="en-GB" dirty="0" smtClean="0"/>
              <a:t>Clunky </a:t>
            </a:r>
            <a:r>
              <a:rPr lang="en-GB" dirty="0"/>
              <a:t>desktop computers with less processing power than we all have now in our pockets and purses</a:t>
            </a:r>
            <a:r>
              <a:rPr lang="en-GB" dirty="0" smtClean="0"/>
              <a:t>.</a:t>
            </a:r>
          </a:p>
          <a:p>
            <a:pPr lvl="1"/>
            <a:r>
              <a:rPr lang="en-GB" dirty="0" smtClean="0"/>
              <a:t>No Artificial Intelligence</a:t>
            </a:r>
          </a:p>
          <a:p>
            <a:pPr marL="0" indent="0">
              <a:buNone/>
            </a:pPr>
            <a:endParaRPr lang="en-GB" dirty="0" smtClean="0"/>
          </a:p>
        </p:txBody>
      </p:sp>
    </p:spTree>
    <p:extLst>
      <p:ext uri="{BB962C8B-B14F-4D97-AF65-F5344CB8AC3E}">
        <p14:creationId xmlns:p14="http://schemas.microsoft.com/office/powerpoint/2010/main" val="499259384"/>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Information Commissioner’s Office</a:t>
            </a:r>
            <a:endParaRPr lang="en-GB" dirty="0"/>
          </a:p>
        </p:txBody>
      </p:sp>
      <p:sp>
        <p:nvSpPr>
          <p:cNvPr id="3" name="Content Placeholder 2"/>
          <p:cNvSpPr>
            <a:spLocks noGrp="1"/>
          </p:cNvSpPr>
          <p:nvPr>
            <p:ph idx="1"/>
          </p:nvPr>
        </p:nvSpPr>
        <p:spPr/>
        <p:txBody>
          <a:bodyPr/>
          <a:lstStyle/>
          <a:p>
            <a:r>
              <a:rPr lang="en-GB" dirty="0" smtClean="0"/>
              <a:t>Outline 12 steps that all businesses should take to prepare for GDPR.</a:t>
            </a:r>
          </a:p>
          <a:p>
            <a:endParaRPr lang="en-GB" dirty="0"/>
          </a:p>
          <a:p>
            <a:endParaRPr lang="en-GB" dirty="0" smtClean="0"/>
          </a:p>
          <a:p>
            <a:r>
              <a:rPr lang="en-GB" dirty="0" smtClean="0"/>
              <a:t>COBRA is going to highlight the most important of these for you today</a:t>
            </a:r>
            <a:endParaRPr lang="en-GB" dirty="0"/>
          </a:p>
        </p:txBody>
      </p:sp>
    </p:spTree>
    <p:extLst>
      <p:ext uri="{BB962C8B-B14F-4D97-AF65-F5344CB8AC3E}">
        <p14:creationId xmlns:p14="http://schemas.microsoft.com/office/powerpoint/2010/main" val="3051449154"/>
      </p:ext>
    </p:extLst>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Awareness</a:t>
            </a:r>
            <a:r>
              <a:rPr lang="en-GB" dirty="0" smtClean="0"/>
              <a:t>	</a:t>
            </a:r>
            <a:endParaRPr lang="en-GB" dirty="0"/>
          </a:p>
        </p:txBody>
      </p:sp>
      <p:sp>
        <p:nvSpPr>
          <p:cNvPr id="3" name="Content Placeholder 2"/>
          <p:cNvSpPr>
            <a:spLocks noGrp="1"/>
          </p:cNvSpPr>
          <p:nvPr>
            <p:ph idx="1"/>
          </p:nvPr>
        </p:nvSpPr>
        <p:spPr>
          <a:xfrm>
            <a:off x="467544" y="1700808"/>
            <a:ext cx="8229600" cy="4760168"/>
          </a:xfrm>
        </p:spPr>
        <p:txBody>
          <a:bodyPr/>
          <a:lstStyle/>
          <a:p>
            <a:r>
              <a:rPr lang="en-GB" dirty="0" smtClean="0"/>
              <a:t>The first step is to raise awareness in your firm.</a:t>
            </a:r>
          </a:p>
          <a:p>
            <a:r>
              <a:rPr lang="en-GB" dirty="0" smtClean="0"/>
              <a:t>Decision makers and key people must be aware that GDPR is on the horizon.</a:t>
            </a:r>
          </a:p>
          <a:p>
            <a:r>
              <a:rPr lang="en-GB" dirty="0" smtClean="0"/>
              <a:t>Firm’s must appreciate the impact of GDPR, there must be buy-in.</a:t>
            </a:r>
          </a:p>
          <a:p>
            <a:r>
              <a:rPr lang="en-GB" dirty="0" smtClean="0"/>
              <a:t>All of us control and process data in our business – so we are all subject to the GDPR</a:t>
            </a:r>
          </a:p>
          <a:p>
            <a:endParaRPr lang="en-GB" dirty="0"/>
          </a:p>
        </p:txBody>
      </p:sp>
    </p:spTree>
    <p:extLst>
      <p:ext uri="{BB962C8B-B14F-4D97-AF65-F5344CB8AC3E}">
        <p14:creationId xmlns:p14="http://schemas.microsoft.com/office/powerpoint/2010/main" val="370212446"/>
      </p:ext>
    </p:extLst>
  </p:cSld>
  <p:clrMapOvr>
    <a:masterClrMapping/>
  </p:clrMapOvr>
  <p:transition spd="slow">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Personal Data?</a:t>
            </a:r>
            <a:endParaRPr lang="en-GB" dirty="0"/>
          </a:p>
        </p:txBody>
      </p:sp>
      <p:sp>
        <p:nvSpPr>
          <p:cNvPr id="3" name="Content Placeholder 2"/>
          <p:cNvSpPr>
            <a:spLocks noGrp="1"/>
          </p:cNvSpPr>
          <p:nvPr>
            <p:ph idx="1"/>
          </p:nvPr>
        </p:nvSpPr>
        <p:spPr/>
        <p:txBody>
          <a:bodyPr/>
          <a:lstStyle/>
          <a:p>
            <a:r>
              <a:rPr lang="en-GB" dirty="0"/>
              <a:t>D</a:t>
            </a:r>
            <a:r>
              <a:rPr lang="en-GB" dirty="0" smtClean="0"/>
              <a:t>ata that can identify a living individual.  The definition is wider than under the DPA and includes </a:t>
            </a:r>
            <a:r>
              <a:rPr lang="en-GB" dirty="0"/>
              <a:t>IP addresses and </a:t>
            </a:r>
            <a:r>
              <a:rPr lang="en-GB" dirty="0" smtClean="0"/>
              <a:t>can include Personal </a:t>
            </a:r>
            <a:r>
              <a:rPr lang="en-GB" dirty="0"/>
              <a:t>data that has been </a:t>
            </a:r>
            <a:r>
              <a:rPr lang="en-GB" dirty="0" err="1" smtClean="0"/>
              <a:t>pseudonymised</a:t>
            </a:r>
            <a:r>
              <a:rPr lang="en-GB" dirty="0" smtClean="0"/>
              <a:t> (e.g. key coded).</a:t>
            </a:r>
          </a:p>
          <a:p>
            <a:pPr marL="0" indent="0">
              <a:buNone/>
            </a:pPr>
            <a:r>
              <a:rPr lang="en-GB" dirty="0" smtClean="0"/>
              <a:t> </a:t>
            </a:r>
          </a:p>
          <a:p>
            <a:pPr marL="0" indent="0">
              <a:buNone/>
            </a:pPr>
            <a:endParaRPr lang="en-GB" dirty="0"/>
          </a:p>
          <a:p>
            <a:pPr marL="0" indent="0">
              <a:buNone/>
            </a:pPr>
            <a:endParaRPr lang="en-GB" dirty="0"/>
          </a:p>
          <a:p>
            <a:r>
              <a:rPr lang="en-GB" dirty="0" smtClean="0"/>
              <a:t> </a:t>
            </a:r>
            <a:endParaRPr lang="en-GB" dirty="0"/>
          </a:p>
        </p:txBody>
      </p:sp>
    </p:spTree>
    <p:extLst>
      <p:ext uri="{BB962C8B-B14F-4D97-AF65-F5344CB8AC3E}">
        <p14:creationId xmlns:p14="http://schemas.microsoft.com/office/powerpoint/2010/main" val="3855257300"/>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Sensitive Personal Data </a:t>
            </a:r>
            <a:endParaRPr lang="en-GB" dirty="0"/>
          </a:p>
        </p:txBody>
      </p:sp>
      <p:sp>
        <p:nvSpPr>
          <p:cNvPr id="3" name="Content Placeholder 2"/>
          <p:cNvSpPr>
            <a:spLocks noGrp="1"/>
          </p:cNvSpPr>
          <p:nvPr>
            <p:ph idx="1"/>
          </p:nvPr>
        </p:nvSpPr>
        <p:spPr/>
        <p:txBody>
          <a:bodyPr/>
          <a:lstStyle/>
          <a:p>
            <a:pPr lvl="0"/>
            <a:r>
              <a:rPr lang="en-GB" dirty="0" smtClean="0">
                <a:effectLst/>
              </a:rPr>
              <a:t>This data </a:t>
            </a:r>
            <a:r>
              <a:rPr lang="en-GB" dirty="0">
                <a:effectLst/>
              </a:rPr>
              <a:t>reveals racial or ethnic origin, political opinions, religious or philosophical beliefs, trade-union membership, biometric data, genetic data and the processing of data concerning health or sex life</a:t>
            </a:r>
            <a:r>
              <a:rPr lang="en-GB" dirty="0" smtClean="0">
                <a:effectLst/>
              </a:rPr>
              <a:t>.</a:t>
            </a:r>
            <a:endParaRPr lang="en-GB" dirty="0">
              <a:effectLst/>
            </a:endParaRPr>
          </a:p>
        </p:txBody>
      </p:sp>
    </p:spTree>
    <p:extLst>
      <p:ext uri="{BB962C8B-B14F-4D97-AF65-F5344CB8AC3E}">
        <p14:creationId xmlns:p14="http://schemas.microsoft.com/office/powerpoint/2010/main" val="1027222918"/>
      </p:ext>
    </p:extLst>
  </p:cSld>
  <p:clrMapOvr>
    <a:masterClrMapping/>
  </p:clrMapOvr>
  <p:transition spd="slow">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Special Categories of Data</a:t>
            </a:r>
            <a:endParaRPr lang="en-GB" dirty="0"/>
          </a:p>
        </p:txBody>
      </p:sp>
      <p:sp>
        <p:nvSpPr>
          <p:cNvPr id="3" name="Content Placeholder 2"/>
          <p:cNvSpPr>
            <a:spLocks noGrp="1"/>
          </p:cNvSpPr>
          <p:nvPr>
            <p:ph idx="1"/>
          </p:nvPr>
        </p:nvSpPr>
        <p:spPr/>
        <p:txBody>
          <a:bodyPr/>
          <a:lstStyle/>
          <a:p>
            <a:r>
              <a:rPr lang="en-GB" dirty="0" smtClean="0"/>
              <a:t>Children’s Data</a:t>
            </a:r>
          </a:p>
          <a:p>
            <a:pPr lvl="1"/>
            <a:r>
              <a:rPr lang="en-GB" dirty="0" smtClean="0"/>
              <a:t>First time that there has been special protection for children’s data.  Anyone under 13.</a:t>
            </a:r>
          </a:p>
          <a:p>
            <a:pPr lvl="1"/>
            <a:r>
              <a:rPr lang="en-GB" dirty="0" smtClean="0"/>
              <a:t>Privacy notice must be an easy read for the child.</a:t>
            </a:r>
          </a:p>
          <a:p>
            <a:pPr lvl="1"/>
            <a:r>
              <a:rPr lang="en-GB" dirty="0" smtClean="0"/>
              <a:t>Parental Consent must be obtained.</a:t>
            </a:r>
          </a:p>
          <a:p>
            <a:pPr lvl="1"/>
            <a:endParaRPr lang="en-GB" dirty="0"/>
          </a:p>
        </p:txBody>
      </p:sp>
    </p:spTree>
    <p:extLst>
      <p:ext uri="{BB962C8B-B14F-4D97-AF65-F5344CB8AC3E}">
        <p14:creationId xmlns:p14="http://schemas.microsoft.com/office/powerpoint/2010/main" val="1174513625"/>
      </p:ext>
    </p:extLst>
  </p:cSld>
  <p:clrMapOvr>
    <a:masterClrMapping/>
  </p:clrMapOvr>
  <p:transition spd="slow">
    <p:pull/>
  </p:transition>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4022</TotalTime>
  <Words>1717</Words>
  <Application>Microsoft Office PowerPoint</Application>
  <PresentationFormat>On-screen Show (4:3)</PresentationFormat>
  <Paragraphs>178</Paragraphs>
  <Slides>38</Slides>
  <Notes>15</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Textured</vt:lpstr>
      <vt:lpstr> Overview of General Data Protection Regulations (GDPR)      COBRA Network Ltd</vt:lpstr>
      <vt:lpstr>New EU Data Protection Rules</vt:lpstr>
      <vt:lpstr>Data protection legislation in the UK</vt:lpstr>
      <vt:lpstr>New EU Data Protection Rules</vt:lpstr>
      <vt:lpstr>The Information Commissioner’s Office</vt:lpstr>
      <vt:lpstr>Awareness </vt:lpstr>
      <vt:lpstr>What Is Personal Data?</vt:lpstr>
      <vt:lpstr>What is Sensitive Personal Data </vt:lpstr>
      <vt:lpstr>Other Special Categories of Data</vt:lpstr>
      <vt:lpstr>Other Special Categories of Data</vt:lpstr>
      <vt:lpstr>Definition of Terms</vt:lpstr>
      <vt:lpstr>What Information Do You Hold?</vt:lpstr>
      <vt:lpstr>Examples of Data</vt:lpstr>
      <vt:lpstr>Establish Legal Reasons for  Processing Data</vt:lpstr>
      <vt:lpstr>Legal Reasons for  Processing Data</vt:lpstr>
      <vt:lpstr>Legal Reasons for  Processing Data</vt:lpstr>
      <vt:lpstr>Communicating Privacy Information</vt:lpstr>
      <vt:lpstr>Consent</vt:lpstr>
      <vt:lpstr>Consent</vt:lpstr>
      <vt:lpstr>Example</vt:lpstr>
      <vt:lpstr>Obtaining Consent</vt:lpstr>
      <vt:lpstr>Obtaining Consent</vt:lpstr>
      <vt:lpstr>Obtaining Consent</vt:lpstr>
      <vt:lpstr>Individuals Rights</vt:lpstr>
      <vt:lpstr>Data Subject Access Requests</vt:lpstr>
      <vt:lpstr>Data Controllers Responsibilities</vt:lpstr>
      <vt:lpstr>Accountability This is the big change.</vt:lpstr>
      <vt:lpstr>Data Protection by Design</vt:lpstr>
      <vt:lpstr>Oversight</vt:lpstr>
      <vt:lpstr>Penalties</vt:lpstr>
      <vt:lpstr>Breaches</vt:lpstr>
      <vt:lpstr>Penalties</vt:lpstr>
      <vt:lpstr>Penalties</vt:lpstr>
      <vt:lpstr>What do you need to do?</vt:lpstr>
      <vt:lpstr>What do you need to do?</vt:lpstr>
      <vt:lpstr>What do you need to do?</vt:lpstr>
      <vt:lpstr>Data Protection Officer</vt:lpstr>
      <vt:lpstr>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BMR Consulting</dc:title>
  <dc:creator>Ian Robertson</dc:creator>
  <cp:lastModifiedBy>Styles</cp:lastModifiedBy>
  <cp:revision>380</cp:revision>
  <cp:lastPrinted>2017-06-01T09:44:07Z</cp:lastPrinted>
  <dcterms:created xsi:type="dcterms:W3CDTF">2003-03-19T17:39:26Z</dcterms:created>
  <dcterms:modified xsi:type="dcterms:W3CDTF">2017-09-15T12:11:04Z</dcterms:modified>
</cp:coreProperties>
</file>