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6"/>
  </p:notesMasterIdLst>
  <p:handoutMasterIdLst>
    <p:handoutMasterId r:id="rId27"/>
  </p:handoutMasterIdLst>
  <p:sldIdLst>
    <p:sldId id="256" r:id="rId2"/>
    <p:sldId id="266" r:id="rId3"/>
    <p:sldId id="601" r:id="rId4"/>
    <p:sldId id="602" r:id="rId5"/>
    <p:sldId id="599" r:id="rId6"/>
    <p:sldId id="571" r:id="rId7"/>
    <p:sldId id="582" r:id="rId8"/>
    <p:sldId id="584" r:id="rId9"/>
    <p:sldId id="585" r:id="rId10"/>
    <p:sldId id="587" r:id="rId11"/>
    <p:sldId id="592" r:id="rId12"/>
    <p:sldId id="586" r:id="rId13"/>
    <p:sldId id="594" r:id="rId14"/>
    <p:sldId id="595" r:id="rId15"/>
    <p:sldId id="588" r:id="rId16"/>
    <p:sldId id="600" r:id="rId17"/>
    <p:sldId id="589" r:id="rId18"/>
    <p:sldId id="596" r:id="rId19"/>
    <p:sldId id="603" r:id="rId20"/>
    <p:sldId id="590" r:id="rId21"/>
    <p:sldId id="572" r:id="rId22"/>
    <p:sldId id="597" r:id="rId23"/>
    <p:sldId id="583" r:id="rId24"/>
    <p:sldId id="398" r:id="rId25"/>
  </p:sldIdLst>
  <p:sldSz cx="9144000" cy="6858000" type="screen4x3"/>
  <p:notesSz cx="7099300" cy="10234613"/>
  <p:defaultTextStyle>
    <a:defPPr>
      <a:defRPr lang="en-GB"/>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guide id="3" pos="2171">
          <p15:clr>
            <a:srgbClr val="A4A3A4"/>
          </p15:clr>
        </p15:guide>
        <p15:guide id="4" orient="horz" pos="3224">
          <p15:clr>
            <a:srgbClr val="A4A3A4"/>
          </p15:clr>
        </p15:guide>
        <p15:guide id="5"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5050"/>
    <a:srgbClr val="000000"/>
    <a:srgbClr val="FF9933"/>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962" autoAdjust="0"/>
    <p:restoredTop sz="94709" autoAdjust="0"/>
  </p:normalViewPr>
  <p:slideViewPr>
    <p:cSldViewPr>
      <p:cViewPr>
        <p:scale>
          <a:sx n="54" d="100"/>
          <a:sy n="54" d="100"/>
        </p:scale>
        <p:origin x="-1962" y="-8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5" d="100"/>
          <a:sy n="45" d="100"/>
        </p:scale>
        <p:origin x="2796" y="64"/>
      </p:cViewPr>
      <p:guideLst>
        <p:guide orient="horz" pos="3156"/>
        <p:guide pos="2170"/>
        <p:guide pos="2171"/>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4" name="Rectangle 4"/>
          <p:cNvSpPr>
            <a:spLocks noGrp="1" noChangeArrowheads="1"/>
          </p:cNvSpPr>
          <p:nvPr>
            <p:ph type="ftr" sz="quarter" idx="2"/>
          </p:nvPr>
        </p:nvSpPr>
        <p:spPr bwMode="auto">
          <a:xfrm>
            <a:off x="1" y="9722235"/>
            <a:ext cx="3075982" cy="512380"/>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eaLnBrk="1" hangingPunct="1">
              <a:defRPr sz="1200">
                <a:latin typeface="Arial" charset="0"/>
              </a:defRPr>
            </a:lvl1pPr>
          </a:lstStyle>
          <a:p>
            <a:pPr>
              <a:defRPr/>
            </a:pPr>
            <a:r>
              <a:rPr lang="en-GB"/>
              <a:t>BMR Compliance Ltd</a:t>
            </a:r>
          </a:p>
        </p:txBody>
      </p:sp>
    </p:spTree>
    <p:extLst>
      <p:ext uri="{BB962C8B-B14F-4D97-AF65-F5344CB8AC3E}">
        <p14:creationId xmlns:p14="http://schemas.microsoft.com/office/powerpoint/2010/main" val="60560468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1" y="1"/>
            <a:ext cx="3075982" cy="512380"/>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28675" name="Rectangle 1027"/>
          <p:cNvSpPr>
            <a:spLocks noGrp="1" noChangeArrowheads="1"/>
          </p:cNvSpPr>
          <p:nvPr>
            <p:ph type="dt" idx="1"/>
          </p:nvPr>
        </p:nvSpPr>
        <p:spPr bwMode="auto">
          <a:xfrm>
            <a:off x="4023318" y="1"/>
            <a:ext cx="3075982" cy="512380"/>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eaLnBrk="1" hangingPunct="1">
              <a:defRPr sz="1200">
                <a:latin typeface="Times New Roman" pitchFamily="18" charset="0"/>
              </a:defRPr>
            </a:lvl1pPr>
          </a:lstStyle>
          <a:p>
            <a:pPr>
              <a:defRPr/>
            </a:pPr>
            <a:endParaRPr lang="en-GB"/>
          </a:p>
        </p:txBody>
      </p:sp>
      <p:sp>
        <p:nvSpPr>
          <p:cNvPr id="68612" name="Rectangle 1028"/>
          <p:cNvSpPr>
            <a:spLocks noGrp="1" noRot="1" noChangeAspect="1" noChangeArrowheads="1" noTextEdit="1"/>
          </p:cNvSpPr>
          <p:nvPr>
            <p:ph type="sldImg" idx="2"/>
          </p:nvPr>
        </p:nvSpPr>
        <p:spPr bwMode="auto">
          <a:xfrm>
            <a:off x="990600" y="766763"/>
            <a:ext cx="5119688"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1029"/>
          <p:cNvSpPr>
            <a:spLocks noGrp="1" noChangeArrowheads="1"/>
          </p:cNvSpPr>
          <p:nvPr>
            <p:ph type="body" sz="quarter" idx="3"/>
          </p:nvPr>
        </p:nvSpPr>
        <p:spPr bwMode="auto">
          <a:xfrm>
            <a:off x="947340" y="4862740"/>
            <a:ext cx="5204625" cy="4604927"/>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8678" name="Rectangle 1030"/>
          <p:cNvSpPr>
            <a:spLocks noGrp="1" noChangeArrowheads="1"/>
          </p:cNvSpPr>
          <p:nvPr>
            <p:ph type="ftr" sz="quarter" idx="4"/>
          </p:nvPr>
        </p:nvSpPr>
        <p:spPr bwMode="auto">
          <a:xfrm>
            <a:off x="1" y="9722235"/>
            <a:ext cx="3075982" cy="512380"/>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eaLnBrk="1" hangingPunct="1">
              <a:defRPr sz="1200">
                <a:latin typeface="Times New Roman" pitchFamily="18" charset="0"/>
              </a:defRPr>
            </a:lvl1pPr>
          </a:lstStyle>
          <a:p>
            <a:pPr>
              <a:defRPr/>
            </a:pPr>
            <a:r>
              <a:rPr lang="en-GB"/>
              <a:t>BMR Compliance Ltd</a:t>
            </a:r>
          </a:p>
        </p:txBody>
      </p:sp>
      <p:sp>
        <p:nvSpPr>
          <p:cNvPr id="28679" name="Rectangle 1031"/>
          <p:cNvSpPr>
            <a:spLocks noGrp="1" noChangeArrowheads="1"/>
          </p:cNvSpPr>
          <p:nvPr>
            <p:ph type="sldNum" sz="quarter" idx="5"/>
          </p:nvPr>
        </p:nvSpPr>
        <p:spPr bwMode="auto">
          <a:xfrm>
            <a:off x="4023318" y="9722235"/>
            <a:ext cx="3075982" cy="512380"/>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eaLnBrk="1" hangingPunct="1">
              <a:defRPr sz="1200">
                <a:latin typeface="Times New Roman" panose="02020603050405020304" pitchFamily="18" charset="0"/>
              </a:defRPr>
            </a:lvl1pPr>
          </a:lstStyle>
          <a:p>
            <a:fld id="{D8CB4A89-47A7-4F24-A03B-7100827AB658}" type="slidenum">
              <a:rPr lang="en-GB" altLang="en-US"/>
              <a:pPr/>
              <a:t>‹#›</a:t>
            </a:fld>
            <a:endParaRPr lang="en-GB" altLang="en-US"/>
          </a:p>
        </p:txBody>
      </p:sp>
    </p:spTree>
    <p:extLst>
      <p:ext uri="{BB962C8B-B14F-4D97-AF65-F5344CB8AC3E}">
        <p14:creationId xmlns:p14="http://schemas.microsoft.com/office/powerpoint/2010/main" val="48322310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p:txBody>
      </p:sp>
    </p:spTree>
    <p:extLst>
      <p:ext uri="{BB962C8B-B14F-4D97-AF65-F5344CB8AC3E}">
        <p14:creationId xmlns:p14="http://schemas.microsoft.com/office/powerpoint/2010/main" val="1709483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The FCA has broken down the conduct rule, Due Skill Care and Diligence.  </a:t>
            </a:r>
          </a:p>
          <a:p>
            <a:r>
              <a:rPr lang="en-GB" sz="1800" dirty="0"/>
              <a:t>Dependent on the level of authority within the firm the FCA has different expectations on conduct. </a:t>
            </a:r>
          </a:p>
        </p:txBody>
      </p:sp>
    </p:spTree>
    <p:extLst>
      <p:ext uri="{BB962C8B-B14F-4D97-AF65-F5344CB8AC3E}">
        <p14:creationId xmlns:p14="http://schemas.microsoft.com/office/powerpoint/2010/main" val="1129218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7351">
              <a:defRPr/>
            </a:pPr>
            <a:r>
              <a:rPr lang="en-GB" sz="1700" dirty="0"/>
              <a:t>On the screen are examples of what would be considered a breach of this conduct rule.  The examples on screen apply to all staff at whatever level.   </a:t>
            </a:r>
          </a:p>
          <a:p>
            <a:endParaRPr lang="en-GB" sz="1800" dirty="0"/>
          </a:p>
        </p:txBody>
      </p:sp>
    </p:spTree>
    <p:extLst>
      <p:ext uri="{BB962C8B-B14F-4D97-AF65-F5344CB8AC3E}">
        <p14:creationId xmlns:p14="http://schemas.microsoft.com/office/powerpoint/2010/main" val="1805446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Managers do not need to be experts but need to understand the risks faced by the business they are responsible for.  Where necessary, managers need to conduct investigations and satisfy themselves about any decisions being taken in relation to the part of the business for which they are responsible.  Where matters are delegated, managers retain their responsibility and must ensure matters are completed to their expectations.</a:t>
            </a:r>
          </a:p>
        </p:txBody>
      </p:sp>
    </p:spTree>
    <p:extLst>
      <p:ext uri="{BB962C8B-B14F-4D97-AF65-F5344CB8AC3E}">
        <p14:creationId xmlns:p14="http://schemas.microsoft.com/office/powerpoint/2010/main" val="3941674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This is the expected behaviour of the board and it is up to the other board members, as the governing body, to hold each other to account. </a:t>
            </a:r>
          </a:p>
        </p:txBody>
      </p:sp>
    </p:spTree>
    <p:extLst>
      <p:ext uri="{BB962C8B-B14F-4D97-AF65-F5344CB8AC3E}">
        <p14:creationId xmlns:p14="http://schemas.microsoft.com/office/powerpoint/2010/main" val="151321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p:txBody>
      </p:sp>
    </p:spTree>
    <p:extLst>
      <p:ext uri="{BB962C8B-B14F-4D97-AF65-F5344CB8AC3E}">
        <p14:creationId xmlns:p14="http://schemas.microsoft.com/office/powerpoint/2010/main" val="2631787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p:txBody>
      </p:sp>
    </p:spTree>
    <p:extLst>
      <p:ext uri="{BB962C8B-B14F-4D97-AF65-F5344CB8AC3E}">
        <p14:creationId xmlns:p14="http://schemas.microsoft.com/office/powerpoint/2010/main" val="3248095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It has been recommended (by the FCA, HM Treasury and Bank of England) that the FCA use the SMCR to give teeth to industry codes and standards. Industry codes are useful ways for the industry to police itself in support of the regulator. </a:t>
            </a:r>
          </a:p>
          <a:p>
            <a:endParaRPr lang="en-GB" sz="1800" dirty="0"/>
          </a:p>
          <a:p>
            <a:pPr>
              <a:spcBef>
                <a:spcPts val="0"/>
              </a:spcBef>
            </a:pPr>
            <a:r>
              <a:rPr lang="en-GB" sz="1800" dirty="0"/>
              <a:t>For regulated activities regulatory rules and requirements are the key determinant of proper standards of Market Conduct.  </a:t>
            </a:r>
            <a:endParaRPr lang="en-GB" sz="1100" dirty="0"/>
          </a:p>
        </p:txBody>
      </p:sp>
    </p:spTree>
    <p:extLst>
      <p:ext uri="{BB962C8B-B14F-4D97-AF65-F5344CB8AC3E}">
        <p14:creationId xmlns:p14="http://schemas.microsoft.com/office/powerpoint/2010/main" val="22659607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sz="1800" dirty="0"/>
          </a:p>
        </p:txBody>
      </p:sp>
    </p:spTree>
    <p:extLst>
      <p:ext uri="{BB962C8B-B14F-4D97-AF65-F5344CB8AC3E}">
        <p14:creationId xmlns:p14="http://schemas.microsoft.com/office/powerpoint/2010/main" val="805249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p:txBody>
      </p:sp>
    </p:spTree>
    <p:extLst>
      <p:ext uri="{BB962C8B-B14F-4D97-AF65-F5344CB8AC3E}">
        <p14:creationId xmlns:p14="http://schemas.microsoft.com/office/powerpoint/2010/main" val="32719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8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p:txBody>
      </p:sp>
    </p:spTree>
    <p:extLst>
      <p:ext uri="{BB962C8B-B14F-4D97-AF65-F5344CB8AC3E}">
        <p14:creationId xmlns:p14="http://schemas.microsoft.com/office/powerpoint/2010/main" val="1606129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p:txBody>
      </p:sp>
    </p:spTree>
    <p:extLst>
      <p:ext uri="{BB962C8B-B14F-4D97-AF65-F5344CB8AC3E}">
        <p14:creationId xmlns:p14="http://schemas.microsoft.com/office/powerpoint/2010/main" val="14307223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p:txBody>
      </p:sp>
    </p:spTree>
    <p:extLst>
      <p:ext uri="{BB962C8B-B14F-4D97-AF65-F5344CB8AC3E}">
        <p14:creationId xmlns:p14="http://schemas.microsoft.com/office/powerpoint/2010/main" val="69538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The FCA will look at the context in which a course of conduct was undertaken, whether other sections of the handbook apply to the activities and whether the behaviour is consistent with the requirements and standards of the regulatory system relevant to the firm.</a:t>
            </a:r>
          </a:p>
        </p:txBody>
      </p:sp>
    </p:spTree>
    <p:extLst>
      <p:ext uri="{BB962C8B-B14F-4D97-AF65-F5344CB8AC3E}">
        <p14:creationId xmlns:p14="http://schemas.microsoft.com/office/powerpoint/2010/main" val="41017963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a:t>This training covers the third element of the Senior Managers and Certification Regime, the Conduct Rules.  Training on the Conduct Rules needs to be provided to all Senior Managers and Certification staff by 9</a:t>
            </a:r>
            <a:r>
              <a:rPr lang="en-GB" sz="1600" baseline="30000" dirty="0"/>
              <a:t>th</a:t>
            </a:r>
            <a:r>
              <a:rPr lang="en-GB" sz="1600" dirty="0"/>
              <a:t> December this year.  Firms will have a further 12 months to train the remaining staff to whom the conduct rules apply.</a:t>
            </a:r>
          </a:p>
          <a:p>
            <a:endParaRPr lang="en-GB" dirty="0"/>
          </a:p>
        </p:txBody>
      </p:sp>
    </p:spTree>
    <p:extLst>
      <p:ext uri="{BB962C8B-B14F-4D97-AF65-F5344CB8AC3E}">
        <p14:creationId xmlns:p14="http://schemas.microsoft.com/office/powerpoint/2010/main" val="4063848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The senior managers and certification regime is about personal accountability for behaviour and being able to demonstrate who is responsible for key aspects of the firm’s activities. </a:t>
            </a:r>
          </a:p>
          <a:p>
            <a:r>
              <a:rPr lang="en-GB" sz="1800" dirty="0"/>
              <a:t>The FCA want firms to have thought about and documented responsibilities so that they can be referred to on request.</a:t>
            </a:r>
          </a:p>
          <a:p>
            <a:r>
              <a:rPr lang="en-GB" sz="1800" dirty="0"/>
              <a:t>The SMCR should be treated seriously as it will make it easier for the FCA to bring enforcement action against senior management and other accountable individuals within firms if things go wrong.</a:t>
            </a:r>
          </a:p>
        </p:txBody>
      </p:sp>
    </p:spTree>
    <p:extLst>
      <p:ext uri="{BB962C8B-B14F-4D97-AF65-F5344CB8AC3E}">
        <p14:creationId xmlns:p14="http://schemas.microsoft.com/office/powerpoint/2010/main" val="1282873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41338" y="4891572"/>
            <a:ext cx="5204625" cy="4604927"/>
          </a:xfrm>
        </p:spPr>
        <p:txBody>
          <a:bodyPr/>
          <a:lstStyle/>
          <a:p>
            <a:r>
              <a:rPr lang="en-GB" sz="1800" dirty="0"/>
              <a:t>The intention of this training is to ensure you are aware of the Conduct Rules that apply to you.  You are not expected to have an in depth knowledge but you are expected to have a broad understanding. </a:t>
            </a:r>
          </a:p>
          <a:p>
            <a:endParaRPr lang="en-GB" sz="1800" dirty="0"/>
          </a:p>
        </p:txBody>
      </p:sp>
    </p:spTree>
    <p:extLst>
      <p:ext uri="{BB962C8B-B14F-4D97-AF65-F5344CB8AC3E}">
        <p14:creationId xmlns:p14="http://schemas.microsoft.com/office/powerpoint/2010/main" val="1300801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The Conduct Rules apply to an employee of an SM&amp;CR firm with the exception of ancillary employees.  The FCA has produced a list of Ancillary employees if clarification is required.   The conduct rules apply to the majority of employees working in firms because a broad range of staff have the potential to cause harm.  </a:t>
            </a:r>
          </a:p>
        </p:txBody>
      </p:sp>
    </p:spTree>
    <p:extLst>
      <p:ext uri="{BB962C8B-B14F-4D97-AF65-F5344CB8AC3E}">
        <p14:creationId xmlns:p14="http://schemas.microsoft.com/office/powerpoint/2010/main" val="3432227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It is important to note that the Conduct Rules do not only apply to regulated activities.  The firm will be a regulated firm however, it is whatever activities you are performing on behalf of the regulated firm.  For example HR, IT and Compliance.  None of these are regulated activities in themselves however, the conduct rules apply.</a:t>
            </a:r>
          </a:p>
          <a:p>
            <a:endParaRPr lang="en-GB" sz="1800" dirty="0"/>
          </a:p>
        </p:txBody>
      </p:sp>
    </p:spTree>
    <p:extLst>
      <p:ext uri="{BB962C8B-B14F-4D97-AF65-F5344CB8AC3E}">
        <p14:creationId xmlns:p14="http://schemas.microsoft.com/office/powerpoint/2010/main" val="3283464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There are two tiers to the conduct rules.  The 5 individual conduct rules apply to Senior Managers, Non Executive Directors, Certification Employees and all other employees excluding ancillary staff.</a:t>
            </a:r>
          </a:p>
          <a:p>
            <a:r>
              <a:rPr lang="en-GB" sz="1800" dirty="0"/>
              <a:t>Then there are an additional 4 Conduct Rules that apply to senior management functions.</a:t>
            </a:r>
          </a:p>
        </p:txBody>
      </p:sp>
    </p:spTree>
    <p:extLst>
      <p:ext uri="{BB962C8B-B14F-4D97-AF65-F5344CB8AC3E}">
        <p14:creationId xmlns:p14="http://schemas.microsoft.com/office/powerpoint/2010/main" val="3647450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7340" y="4862741"/>
            <a:ext cx="5204625" cy="3422918"/>
          </a:xfrm>
        </p:spPr>
        <p:txBody>
          <a:bodyPr/>
          <a:lstStyle/>
          <a:p>
            <a:r>
              <a:rPr lang="en-GB" sz="1500" dirty="0"/>
              <a:t>On this slide are the Individual Conduct Rules.  These mirror some of the existing FCA principles for business but now apply to the individual.  The FCA Principles for Business start with the words “a firm must…….” however these conduct rules start with the words “you Must……”:-</a:t>
            </a:r>
          </a:p>
          <a:p>
            <a:r>
              <a:rPr lang="en-GB" sz="1500" dirty="0"/>
              <a:t>SO you are not being asked to do anything you were not already doing under the control of the firm.  However now individuals are being asked to take ownership of their behaviour and if they see areas where the firm or others are falling short to raise the matter. </a:t>
            </a:r>
          </a:p>
          <a:p>
            <a:endParaRPr lang="en-GB" baseline="0" dirty="0"/>
          </a:p>
          <a:p>
            <a:endParaRPr lang="en-GB" dirty="0"/>
          </a:p>
        </p:txBody>
      </p:sp>
    </p:spTree>
    <p:extLst>
      <p:ext uri="{BB962C8B-B14F-4D97-AF65-F5344CB8AC3E}">
        <p14:creationId xmlns:p14="http://schemas.microsoft.com/office/powerpoint/2010/main" val="275385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0770"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6077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15D31D9D-802C-4E4D-AF3E-59B384BB3C98}" type="datetime1">
              <a:rPr lang="en-GB"/>
              <a:pPr>
                <a:defRPr/>
              </a:pPr>
              <a:t>22/02/2021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70B30B4-2F37-4143-BB80-FEF3B0EDCD95}" type="slidenum">
              <a:rPr lang="en-US" altLang="en-US"/>
              <a:pPr/>
              <a:t>‹#›</a:t>
            </a:fld>
            <a:endParaRPr lang="en-US" altLang="en-US"/>
          </a:p>
        </p:txBody>
      </p:sp>
    </p:spTree>
    <p:extLst>
      <p:ext uri="{BB962C8B-B14F-4D97-AF65-F5344CB8AC3E}">
        <p14:creationId xmlns:p14="http://schemas.microsoft.com/office/powerpoint/2010/main" val="2953714434"/>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38AA4C-A387-4DCE-A7F3-85560ACA8D51}" type="datetime1">
              <a:rPr lang="en-GB"/>
              <a:pPr>
                <a:defRPr/>
              </a:pPr>
              <a:t>22/02/2021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B8ACE1E-25E2-4577-AB32-C0E24FB6CEDC}" type="slidenum">
              <a:rPr lang="en-US" altLang="en-US"/>
              <a:pPr/>
              <a:t>‹#›</a:t>
            </a:fld>
            <a:endParaRPr lang="en-US" altLang="en-US"/>
          </a:p>
        </p:txBody>
      </p:sp>
    </p:spTree>
    <p:extLst>
      <p:ext uri="{BB962C8B-B14F-4D97-AF65-F5344CB8AC3E}">
        <p14:creationId xmlns:p14="http://schemas.microsoft.com/office/powerpoint/2010/main" val="2044810749"/>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B27FA3D-205B-493E-833B-87E00342EA6A}" type="datetime1">
              <a:rPr lang="en-GB"/>
              <a:pPr>
                <a:defRPr/>
              </a:pPr>
              <a:t>22/02/2021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822D34E-EAFA-4C3D-9636-FF0F99898EC5}" type="slidenum">
              <a:rPr lang="en-US" altLang="en-US"/>
              <a:pPr/>
              <a:t>‹#›</a:t>
            </a:fld>
            <a:endParaRPr lang="en-US" altLang="en-US"/>
          </a:p>
        </p:txBody>
      </p:sp>
    </p:spTree>
    <p:extLst>
      <p:ext uri="{BB962C8B-B14F-4D97-AF65-F5344CB8AC3E}">
        <p14:creationId xmlns:p14="http://schemas.microsoft.com/office/powerpoint/2010/main" val="1812062924"/>
      </p:ext>
    </p:extLst>
  </p:cSld>
  <p:clrMapOvr>
    <a:masterClrMapping/>
  </p:clrMapOvr>
  <p:transition spd="slow">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CDED26FC-CE73-413A-94EA-C1F2E19972F6}" type="datetime1">
              <a:rPr lang="en-GB"/>
              <a:pPr>
                <a:defRPr/>
              </a:pPr>
              <a:t>22/02/2021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DB9FCC0-1140-41A4-B1F7-822ABE629149}" type="slidenum">
              <a:rPr lang="en-US" altLang="en-US"/>
              <a:pPr/>
              <a:t>‹#›</a:t>
            </a:fld>
            <a:endParaRPr lang="en-US" altLang="en-US"/>
          </a:p>
        </p:txBody>
      </p:sp>
    </p:spTree>
    <p:extLst>
      <p:ext uri="{BB962C8B-B14F-4D97-AF65-F5344CB8AC3E}">
        <p14:creationId xmlns:p14="http://schemas.microsoft.com/office/powerpoint/2010/main" val="1207187399"/>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82DF1DA-7CCA-4386-B0BC-926B84526058}" type="datetime1">
              <a:rPr lang="en-GB"/>
              <a:pPr>
                <a:defRPr/>
              </a:pPr>
              <a:t>22/02/2021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4A86B66-ED7E-4221-97BA-B26A5D7D60D9}" type="slidenum">
              <a:rPr lang="en-US" altLang="en-US"/>
              <a:pPr/>
              <a:t>‹#›</a:t>
            </a:fld>
            <a:endParaRPr lang="en-US" altLang="en-US"/>
          </a:p>
        </p:txBody>
      </p:sp>
    </p:spTree>
    <p:extLst>
      <p:ext uri="{BB962C8B-B14F-4D97-AF65-F5344CB8AC3E}">
        <p14:creationId xmlns:p14="http://schemas.microsoft.com/office/powerpoint/2010/main" val="4085726602"/>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C629CA5-977E-4E91-983A-60B27AA7CAFA}" type="datetime1">
              <a:rPr lang="en-GB"/>
              <a:pPr>
                <a:defRPr/>
              </a:pPr>
              <a:t>22/02/2021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6EB792E-C6B2-4F54-93E7-234CAC21C7F2}" type="slidenum">
              <a:rPr lang="en-US" altLang="en-US"/>
              <a:pPr/>
              <a:t>‹#›</a:t>
            </a:fld>
            <a:endParaRPr lang="en-US" altLang="en-US"/>
          </a:p>
        </p:txBody>
      </p:sp>
    </p:spTree>
    <p:extLst>
      <p:ext uri="{BB962C8B-B14F-4D97-AF65-F5344CB8AC3E}">
        <p14:creationId xmlns:p14="http://schemas.microsoft.com/office/powerpoint/2010/main" val="649025138"/>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3845640F-FD96-4086-84D1-420EBB7F48A8}" type="datetime1">
              <a:rPr lang="en-GB"/>
              <a:pPr>
                <a:defRPr/>
              </a:pPr>
              <a:t>22/02/2021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82205A0-DDCE-406F-BCE1-2CC49BF97C2D}" type="slidenum">
              <a:rPr lang="en-US" altLang="en-US"/>
              <a:pPr/>
              <a:t>‹#›</a:t>
            </a:fld>
            <a:endParaRPr lang="en-US" altLang="en-US"/>
          </a:p>
        </p:txBody>
      </p:sp>
    </p:spTree>
    <p:extLst>
      <p:ext uri="{BB962C8B-B14F-4D97-AF65-F5344CB8AC3E}">
        <p14:creationId xmlns:p14="http://schemas.microsoft.com/office/powerpoint/2010/main" val="2252944004"/>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B6269FF-9B74-4D36-B8DF-48A969F5B94B}" type="datetime1">
              <a:rPr lang="en-GB"/>
              <a:pPr>
                <a:defRPr/>
              </a:pPr>
              <a:t>22/02/2021</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863BEBE-69FA-421F-8829-B36493092926}" type="slidenum">
              <a:rPr lang="en-US" altLang="en-US"/>
              <a:pPr/>
              <a:t>‹#›</a:t>
            </a:fld>
            <a:endParaRPr lang="en-US" altLang="en-US"/>
          </a:p>
        </p:txBody>
      </p:sp>
    </p:spTree>
    <p:extLst>
      <p:ext uri="{BB962C8B-B14F-4D97-AF65-F5344CB8AC3E}">
        <p14:creationId xmlns:p14="http://schemas.microsoft.com/office/powerpoint/2010/main" val="763274652"/>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9E8F2F81-8132-48AC-B33E-E518E42A9670}" type="datetime1">
              <a:rPr lang="en-GB"/>
              <a:pPr>
                <a:defRPr/>
              </a:pPr>
              <a:t>22/02/2021</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F9131ACA-16AA-4277-89C8-DBF3C36C028E}" type="slidenum">
              <a:rPr lang="en-US" altLang="en-US"/>
              <a:pPr/>
              <a:t>‹#›</a:t>
            </a:fld>
            <a:endParaRPr lang="en-US" altLang="en-US"/>
          </a:p>
        </p:txBody>
      </p:sp>
    </p:spTree>
    <p:extLst>
      <p:ext uri="{BB962C8B-B14F-4D97-AF65-F5344CB8AC3E}">
        <p14:creationId xmlns:p14="http://schemas.microsoft.com/office/powerpoint/2010/main" val="4220738322"/>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15D1FEC-2EE7-4EDE-9909-5835DA7D1BD5}" type="datetime1">
              <a:rPr lang="en-GB"/>
              <a:pPr>
                <a:defRPr/>
              </a:pPr>
              <a:t>22/02/2021</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18E397A-CC3F-4F96-A203-3809EE73E71E}" type="slidenum">
              <a:rPr lang="en-US" altLang="en-US"/>
              <a:pPr/>
              <a:t>‹#›</a:t>
            </a:fld>
            <a:endParaRPr lang="en-US" altLang="en-US"/>
          </a:p>
        </p:txBody>
      </p:sp>
    </p:spTree>
    <p:extLst>
      <p:ext uri="{BB962C8B-B14F-4D97-AF65-F5344CB8AC3E}">
        <p14:creationId xmlns:p14="http://schemas.microsoft.com/office/powerpoint/2010/main" val="3382216143"/>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C0BD89F-66B0-4F6C-9F14-35597929C027}" type="datetime1">
              <a:rPr lang="en-GB"/>
              <a:pPr>
                <a:defRPr/>
              </a:pPr>
              <a:t>22/02/2021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42B45F6-50DD-43FB-B868-33FD0DBA1BFB}" type="slidenum">
              <a:rPr lang="en-US" altLang="en-US"/>
              <a:pPr/>
              <a:t>‹#›</a:t>
            </a:fld>
            <a:endParaRPr lang="en-US" altLang="en-US"/>
          </a:p>
        </p:txBody>
      </p:sp>
    </p:spTree>
    <p:extLst>
      <p:ext uri="{BB962C8B-B14F-4D97-AF65-F5344CB8AC3E}">
        <p14:creationId xmlns:p14="http://schemas.microsoft.com/office/powerpoint/2010/main" val="2249072970"/>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D33D5C7-4D66-4608-B2F9-09281778A2F9}" type="datetime1">
              <a:rPr lang="en-GB"/>
              <a:pPr>
                <a:defRPr/>
              </a:pPr>
              <a:t>22/02/2021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E7577C6-CD78-4B61-9F32-7B009B6BABC6}" type="slidenum">
              <a:rPr lang="en-US" altLang="en-US"/>
              <a:pPr/>
              <a:t>‹#›</a:t>
            </a:fld>
            <a:endParaRPr lang="en-US" altLang="en-US"/>
          </a:p>
        </p:txBody>
      </p:sp>
    </p:spTree>
    <p:extLst>
      <p:ext uri="{BB962C8B-B14F-4D97-AF65-F5344CB8AC3E}">
        <p14:creationId xmlns:p14="http://schemas.microsoft.com/office/powerpoint/2010/main" val="2815208146"/>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974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97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fld id="{B59F25B5-2593-4FE0-9966-84FC61A1BD8C}" type="datetime1">
              <a:rPr lang="en-GB"/>
              <a:pPr>
                <a:defRPr/>
              </a:pPr>
              <a:t>22/02/2021</a:t>
            </a:fld>
            <a:endParaRPr lang="en-US" dirty="0"/>
          </a:p>
        </p:txBody>
      </p:sp>
      <p:sp>
        <p:nvSpPr>
          <p:cNvPr id="1597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597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64378381-5F83-489A-B28E-43BB24D4EC4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spd="slow">
    <p:pull/>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pPr eaLnBrk="1" hangingPunct="1">
              <a:defRPr/>
            </a:pPr>
            <a:br>
              <a:rPr lang="en-GB" sz="4000" dirty="0">
                <a:latin typeface="Arial" charset="0"/>
              </a:rPr>
            </a:br>
            <a:r>
              <a:rPr lang="en-GB" sz="4800" dirty="0">
                <a:latin typeface="Arial" charset="0"/>
              </a:rPr>
              <a:t>Conduct Rules</a:t>
            </a:r>
            <a:br>
              <a:rPr lang="en-GB" sz="4000" dirty="0">
                <a:latin typeface="Arial" charset="0"/>
              </a:rPr>
            </a:br>
            <a:br>
              <a:rPr lang="en-GB" sz="4000" dirty="0">
                <a:latin typeface="Arial" charset="0"/>
              </a:rPr>
            </a:br>
            <a:br>
              <a:rPr lang="en-GB" sz="4000" dirty="0">
                <a:latin typeface="Arial" charset="0"/>
              </a:rPr>
            </a:br>
            <a:br>
              <a:rPr lang="en-GB" sz="4000" dirty="0">
                <a:latin typeface="Arial" charset="0"/>
              </a:rPr>
            </a:br>
            <a:br>
              <a:rPr lang="en-GB" sz="4000" dirty="0">
                <a:latin typeface="Arial" charset="0"/>
              </a:rPr>
            </a:br>
            <a:br>
              <a:rPr lang="en-GB" sz="4000" dirty="0">
                <a:latin typeface="Arial" charset="0"/>
              </a:rPr>
            </a:br>
            <a:br>
              <a:rPr lang="en-GB" sz="4000" dirty="0">
                <a:latin typeface="Arial" charset="0"/>
              </a:rPr>
            </a:br>
            <a:r>
              <a:rPr lang="en-GB" sz="4000" dirty="0">
                <a:latin typeface="Arial" charset="0"/>
              </a:rPr>
              <a:t>COBRA Network Ltd</a:t>
            </a:r>
          </a:p>
        </p:txBody>
      </p:sp>
      <p:pic>
        <p:nvPicPr>
          <p:cNvPr id="2051" name="Picture 205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1875" y="2500313"/>
            <a:ext cx="2233613"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 Integrity</a:t>
            </a:r>
          </a:p>
        </p:txBody>
      </p:sp>
      <p:sp>
        <p:nvSpPr>
          <p:cNvPr id="3" name="Content Placeholder 2"/>
          <p:cNvSpPr>
            <a:spLocks noGrp="1"/>
          </p:cNvSpPr>
          <p:nvPr>
            <p:ph idx="1"/>
          </p:nvPr>
        </p:nvSpPr>
        <p:spPr>
          <a:xfrm>
            <a:off x="457200" y="1382526"/>
            <a:ext cx="8229600" cy="4114800"/>
          </a:xfrm>
        </p:spPr>
        <p:txBody>
          <a:bodyPr/>
          <a:lstStyle/>
          <a:p>
            <a:pPr marL="457200" lvl="1" indent="0">
              <a:buNone/>
            </a:pPr>
            <a:r>
              <a:rPr lang="en-GB" dirty="0"/>
              <a:t>A person may lack integrity without being dishonest.  Although a person acting dishonestly is acting without integrity. </a:t>
            </a:r>
          </a:p>
          <a:p>
            <a:pPr marL="457200" lvl="1" indent="0">
              <a:buNone/>
            </a:pPr>
            <a:endParaRPr lang="en-GB" dirty="0"/>
          </a:p>
          <a:p>
            <a:pPr marL="457200" lvl="1" indent="0">
              <a:buNone/>
            </a:pPr>
            <a:r>
              <a:rPr lang="en-GB" dirty="0"/>
              <a:t>Examples of conduct not meeting this rule:-</a:t>
            </a:r>
          </a:p>
          <a:p>
            <a:pPr lvl="1"/>
            <a:r>
              <a:rPr lang="en-GB" dirty="0">
                <a:solidFill>
                  <a:srgbClr val="FFFF00"/>
                </a:solidFill>
              </a:rPr>
              <a:t>Misleading</a:t>
            </a:r>
            <a:r>
              <a:rPr lang="en-GB" dirty="0"/>
              <a:t> a client by act or omission</a:t>
            </a:r>
          </a:p>
          <a:p>
            <a:pPr lvl="1"/>
            <a:r>
              <a:rPr lang="en-GB" dirty="0">
                <a:solidFill>
                  <a:srgbClr val="FFFF00"/>
                </a:solidFill>
              </a:rPr>
              <a:t>Falsifying</a:t>
            </a:r>
            <a:r>
              <a:rPr lang="en-GB" dirty="0"/>
              <a:t> documents</a:t>
            </a:r>
          </a:p>
          <a:p>
            <a:pPr lvl="1"/>
            <a:r>
              <a:rPr lang="en-GB" dirty="0">
                <a:solidFill>
                  <a:srgbClr val="FFFF00"/>
                </a:solidFill>
              </a:rPr>
              <a:t>Misuse</a:t>
            </a:r>
            <a:r>
              <a:rPr lang="en-GB" dirty="0"/>
              <a:t> of assets or confidential information</a:t>
            </a:r>
          </a:p>
          <a:p>
            <a:pPr lvl="1"/>
            <a:endParaRPr lang="en-GB" dirty="0"/>
          </a:p>
        </p:txBody>
      </p:sp>
    </p:spTree>
    <p:extLst>
      <p:ext uri="{BB962C8B-B14F-4D97-AF65-F5344CB8AC3E}">
        <p14:creationId xmlns:p14="http://schemas.microsoft.com/office/powerpoint/2010/main" val="38957153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 Due Skill Care &amp; Diligence	</a:t>
            </a:r>
          </a:p>
        </p:txBody>
      </p:sp>
      <p:sp>
        <p:nvSpPr>
          <p:cNvPr id="3" name="Content Placeholder 2"/>
          <p:cNvSpPr>
            <a:spLocks noGrp="1"/>
          </p:cNvSpPr>
          <p:nvPr>
            <p:ph idx="1"/>
          </p:nvPr>
        </p:nvSpPr>
        <p:spPr/>
        <p:txBody>
          <a:bodyPr/>
          <a:lstStyle/>
          <a:p>
            <a:pPr marL="0" indent="0">
              <a:buNone/>
            </a:pPr>
            <a:r>
              <a:rPr lang="en-GB" dirty="0"/>
              <a:t>Although this rule applies to all Conduct Rules Staff, expectations vary with the level of authority.  The levels of authority being:   </a:t>
            </a:r>
          </a:p>
          <a:p>
            <a:pPr lvl="1"/>
            <a:r>
              <a:rPr lang="en-GB" dirty="0">
                <a:solidFill>
                  <a:srgbClr val="FFFF00"/>
                </a:solidFill>
              </a:rPr>
              <a:t>All Staff</a:t>
            </a:r>
          </a:p>
          <a:p>
            <a:pPr lvl="1"/>
            <a:r>
              <a:rPr lang="en-GB" dirty="0">
                <a:solidFill>
                  <a:srgbClr val="FFFF00"/>
                </a:solidFill>
              </a:rPr>
              <a:t>Managers</a:t>
            </a:r>
          </a:p>
          <a:p>
            <a:pPr lvl="1"/>
            <a:r>
              <a:rPr lang="en-GB" dirty="0">
                <a:solidFill>
                  <a:srgbClr val="FFFF00"/>
                </a:solidFill>
              </a:rPr>
              <a:t>Board</a:t>
            </a:r>
          </a:p>
        </p:txBody>
      </p:sp>
    </p:spTree>
    <p:extLst>
      <p:ext uri="{BB962C8B-B14F-4D97-AF65-F5344CB8AC3E}">
        <p14:creationId xmlns:p14="http://schemas.microsoft.com/office/powerpoint/2010/main" val="41779933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br>
              <a:rPr lang="en-GB" dirty="0"/>
            </a:br>
            <a:r>
              <a:rPr lang="en-GB" dirty="0"/>
              <a:t>Due Skill Care &amp; Diligence </a:t>
            </a:r>
            <a:br>
              <a:rPr lang="en-GB" dirty="0"/>
            </a:br>
            <a:r>
              <a:rPr lang="en-GB" sz="3600" dirty="0"/>
              <a:t>(all conduct rule staff)</a:t>
            </a:r>
          </a:p>
        </p:txBody>
      </p:sp>
      <p:sp>
        <p:nvSpPr>
          <p:cNvPr id="3" name="Content Placeholder 2"/>
          <p:cNvSpPr>
            <a:spLocks noGrp="1"/>
          </p:cNvSpPr>
          <p:nvPr>
            <p:ph idx="4294967295"/>
          </p:nvPr>
        </p:nvSpPr>
        <p:spPr>
          <a:xfrm>
            <a:off x="0" y="1700213"/>
            <a:ext cx="8229600" cy="4395787"/>
          </a:xfrm>
        </p:spPr>
        <p:txBody>
          <a:bodyPr/>
          <a:lstStyle/>
          <a:p>
            <a:pPr marL="0" indent="0">
              <a:buNone/>
            </a:pPr>
            <a:endParaRPr lang="en-GB" dirty="0"/>
          </a:p>
          <a:p>
            <a:pPr marL="0" indent="0">
              <a:buNone/>
            </a:pPr>
            <a:r>
              <a:rPr lang="en-GB" dirty="0"/>
              <a:t>	1. Recommending a product that you 	do not believe will be suitable.</a:t>
            </a:r>
          </a:p>
          <a:p>
            <a:pPr marL="0" indent="0">
              <a:buNone/>
            </a:pPr>
            <a:r>
              <a:rPr lang="en-GB" dirty="0"/>
              <a:t>	2. Failing to provide adequate control 	over client money </a:t>
            </a:r>
          </a:p>
          <a:p>
            <a:pPr marL="0" indent="0">
              <a:buNone/>
            </a:pPr>
            <a:r>
              <a:rPr lang="en-GB" dirty="0"/>
              <a:t>	3. Employees failing to take adequate 	care of themselves and of other 	persons who may be affected by their 	acts or omissions at work.	</a:t>
            </a:r>
          </a:p>
          <a:p>
            <a:pPr lvl="1"/>
            <a:endParaRPr lang="en-GB" dirty="0"/>
          </a:p>
        </p:txBody>
      </p:sp>
    </p:spTree>
    <p:extLst>
      <p:ext uri="{BB962C8B-B14F-4D97-AF65-F5344CB8AC3E}">
        <p14:creationId xmlns:p14="http://schemas.microsoft.com/office/powerpoint/2010/main" val="223991216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6783123" cy="1371600"/>
          </a:xfrm>
        </p:spPr>
        <p:txBody>
          <a:bodyPr/>
          <a:lstStyle/>
          <a:p>
            <a:r>
              <a:rPr lang="en-GB" dirty="0"/>
              <a:t>Due Skill Care &amp; Diligence </a:t>
            </a:r>
            <a:r>
              <a:rPr lang="en-GB" sz="3600" dirty="0"/>
              <a:t>(managers)</a:t>
            </a:r>
          </a:p>
        </p:txBody>
      </p:sp>
      <p:sp>
        <p:nvSpPr>
          <p:cNvPr id="3" name="Content Placeholder 2"/>
          <p:cNvSpPr>
            <a:spLocks noGrp="1"/>
          </p:cNvSpPr>
          <p:nvPr>
            <p:ph idx="1"/>
          </p:nvPr>
        </p:nvSpPr>
        <p:spPr>
          <a:xfrm>
            <a:off x="395536" y="1628800"/>
            <a:ext cx="8229600" cy="4114800"/>
          </a:xfrm>
        </p:spPr>
        <p:txBody>
          <a:bodyPr/>
          <a:lstStyle/>
          <a:p>
            <a:pPr marL="457200" lvl="1" indent="0">
              <a:buNone/>
            </a:pPr>
            <a:r>
              <a:rPr lang="en-GB" dirty="0"/>
              <a:t>Managers must understand the business they are responsible for. </a:t>
            </a:r>
          </a:p>
          <a:p>
            <a:pPr marL="457200" lvl="1" indent="0">
              <a:buNone/>
            </a:pPr>
            <a:endParaRPr lang="en-GB" dirty="0"/>
          </a:p>
          <a:p>
            <a:pPr marL="457200" lvl="1" indent="0">
              <a:buNone/>
            </a:pPr>
            <a:r>
              <a:rPr lang="en-GB" dirty="0"/>
              <a:t>Managers must investigate and satisfy themselves about risks to the business</a:t>
            </a:r>
          </a:p>
          <a:p>
            <a:pPr marL="457200" lvl="1" indent="0">
              <a:buNone/>
            </a:pPr>
            <a:endParaRPr lang="en-GB" dirty="0"/>
          </a:p>
          <a:p>
            <a:pPr marL="457200" lvl="1" indent="0">
              <a:buNone/>
            </a:pPr>
            <a:r>
              <a:rPr lang="en-GB" dirty="0"/>
              <a:t>Any delegation must be to an appropriate person and overseen effectively</a:t>
            </a:r>
          </a:p>
        </p:txBody>
      </p:sp>
    </p:spTree>
    <p:extLst>
      <p:ext uri="{BB962C8B-B14F-4D97-AF65-F5344CB8AC3E}">
        <p14:creationId xmlns:p14="http://schemas.microsoft.com/office/powerpoint/2010/main" val="39445880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Due Skill Care &amp; Diligence</a:t>
            </a:r>
            <a:br>
              <a:rPr lang="en-GB" dirty="0"/>
            </a:br>
            <a:r>
              <a:rPr lang="en-GB" sz="3600" dirty="0"/>
              <a:t>(board) </a:t>
            </a:r>
          </a:p>
        </p:txBody>
      </p:sp>
      <p:sp>
        <p:nvSpPr>
          <p:cNvPr id="3" name="Content Placeholder 2"/>
          <p:cNvSpPr>
            <a:spLocks noGrp="1"/>
          </p:cNvSpPr>
          <p:nvPr>
            <p:ph idx="1"/>
          </p:nvPr>
        </p:nvSpPr>
        <p:spPr>
          <a:xfrm>
            <a:off x="457200" y="1700808"/>
            <a:ext cx="8229600" cy="4395192"/>
          </a:xfrm>
        </p:spPr>
        <p:txBody>
          <a:bodyPr/>
          <a:lstStyle/>
          <a:p>
            <a:pPr marL="0" indent="0">
              <a:buNone/>
            </a:pPr>
            <a:endParaRPr lang="en-GB" dirty="0"/>
          </a:p>
          <a:p>
            <a:pPr marL="0" indent="0">
              <a:buNone/>
            </a:pPr>
            <a:r>
              <a:rPr lang="en-GB" dirty="0"/>
              <a:t>Members of the board are expected to act with Due Skill Care and Diligence whether they are a director or non executive director.  This includes when preparing for meetings and reporting to the board or a committee. </a:t>
            </a:r>
          </a:p>
        </p:txBody>
      </p:sp>
    </p:spTree>
    <p:extLst>
      <p:ext uri="{BB962C8B-B14F-4D97-AF65-F5344CB8AC3E}">
        <p14:creationId xmlns:p14="http://schemas.microsoft.com/office/powerpoint/2010/main" val="53810577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 You must be open and co-operative with the Regulators</a:t>
            </a:r>
            <a:br>
              <a:rPr lang="en-GB" dirty="0"/>
            </a:br>
            <a:endParaRPr lang="en-GB" dirty="0"/>
          </a:p>
        </p:txBody>
      </p:sp>
      <p:sp>
        <p:nvSpPr>
          <p:cNvPr id="3" name="Content Placeholder 2"/>
          <p:cNvSpPr>
            <a:spLocks noGrp="1"/>
          </p:cNvSpPr>
          <p:nvPr>
            <p:ph idx="1"/>
          </p:nvPr>
        </p:nvSpPr>
        <p:spPr>
          <a:xfrm>
            <a:off x="457200" y="1484784"/>
            <a:ext cx="8229600" cy="4611216"/>
          </a:xfrm>
        </p:spPr>
        <p:txBody>
          <a:bodyPr/>
          <a:lstStyle/>
          <a:p>
            <a:pPr marL="457200" lvl="1" indent="0">
              <a:buNone/>
            </a:pPr>
            <a:endParaRPr lang="en-GB" dirty="0"/>
          </a:p>
          <a:p>
            <a:pPr marL="457200" lvl="1" indent="0">
              <a:buNone/>
            </a:pPr>
            <a:r>
              <a:rPr lang="en-GB" dirty="0"/>
              <a:t>There is no duty on you to report information directly to the FCA.</a:t>
            </a:r>
          </a:p>
          <a:p>
            <a:pPr marL="457200" lvl="1" indent="0">
              <a:buNone/>
            </a:pPr>
            <a:endParaRPr lang="en-GB" dirty="0"/>
          </a:p>
          <a:p>
            <a:pPr marL="457200" lvl="1" indent="0">
              <a:buNone/>
            </a:pPr>
            <a:r>
              <a:rPr lang="en-GB" dirty="0"/>
              <a:t>However, neither must you influence a decision not to report a matter to the FCA or obstruct reporting</a:t>
            </a:r>
          </a:p>
        </p:txBody>
      </p:sp>
    </p:spTree>
    <p:extLst>
      <p:ext uri="{BB962C8B-B14F-4D97-AF65-F5344CB8AC3E}">
        <p14:creationId xmlns:p14="http://schemas.microsoft.com/office/powerpoint/2010/main" val="370011873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You must pay due regard to the interests of you customers and treat them fairly</a:t>
            </a:r>
          </a:p>
        </p:txBody>
      </p:sp>
      <p:sp>
        <p:nvSpPr>
          <p:cNvPr id="3" name="Content Placeholder 2"/>
          <p:cNvSpPr>
            <a:spLocks noGrp="1"/>
          </p:cNvSpPr>
          <p:nvPr>
            <p:ph idx="1"/>
          </p:nvPr>
        </p:nvSpPr>
        <p:spPr>
          <a:xfrm>
            <a:off x="539552" y="1700808"/>
            <a:ext cx="8229600" cy="4114800"/>
          </a:xfrm>
        </p:spPr>
        <p:txBody>
          <a:bodyPr/>
          <a:lstStyle/>
          <a:p>
            <a:pPr marL="0" indent="0">
              <a:buNone/>
            </a:pPr>
            <a:endParaRPr lang="en-GB" dirty="0">
              <a:effectLst/>
            </a:endParaRPr>
          </a:p>
          <a:p>
            <a:r>
              <a:rPr lang="en-GB" dirty="0"/>
              <a:t>This rule applies to </a:t>
            </a:r>
            <a:r>
              <a:rPr lang="en-GB" b="1" dirty="0">
                <a:solidFill>
                  <a:srgbClr val="FFFF00"/>
                </a:solidFill>
              </a:rPr>
              <a:t>ALL</a:t>
            </a:r>
            <a:r>
              <a:rPr lang="en-GB" dirty="0"/>
              <a:t> conduct rule staff regardless of whether they have direct contact or dealings with a customer of the firm.  </a:t>
            </a:r>
          </a:p>
          <a:p>
            <a:r>
              <a:rPr lang="en-GB" dirty="0"/>
              <a:t>You must consider how your actions or inactions can affect customers or result in them being treated unfairly.</a:t>
            </a:r>
          </a:p>
        </p:txBody>
      </p:sp>
    </p:spTree>
    <p:extLst>
      <p:ext uri="{BB962C8B-B14F-4D97-AF65-F5344CB8AC3E}">
        <p14:creationId xmlns:p14="http://schemas.microsoft.com/office/powerpoint/2010/main" val="11723161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 You must observe proper standards of market conduct</a:t>
            </a:r>
            <a:br>
              <a:rPr lang="en-GB" dirty="0"/>
            </a:br>
            <a:endParaRPr lang="en-GB" dirty="0"/>
          </a:p>
        </p:txBody>
      </p:sp>
      <p:sp>
        <p:nvSpPr>
          <p:cNvPr id="3" name="Content Placeholder 2"/>
          <p:cNvSpPr>
            <a:spLocks noGrp="1"/>
          </p:cNvSpPr>
          <p:nvPr>
            <p:ph idx="1"/>
          </p:nvPr>
        </p:nvSpPr>
        <p:spPr>
          <a:xfrm>
            <a:off x="457200" y="1412776"/>
            <a:ext cx="8229600" cy="4683224"/>
          </a:xfrm>
        </p:spPr>
        <p:txBody>
          <a:bodyPr/>
          <a:lstStyle/>
          <a:p>
            <a:pPr marL="457200" lvl="1" indent="0">
              <a:buNone/>
            </a:pPr>
            <a:endParaRPr lang="en-GB" dirty="0"/>
          </a:p>
          <a:p>
            <a:pPr marL="457200" lvl="1" indent="0">
              <a:buNone/>
            </a:pPr>
            <a:r>
              <a:rPr lang="en-GB" dirty="0"/>
              <a:t>If you / your firm complies with the relevant market codes and exchange rules then this will normally show compliance with this rule.</a:t>
            </a:r>
          </a:p>
          <a:p>
            <a:pPr marL="457200" lvl="1" indent="0">
              <a:buNone/>
            </a:pPr>
            <a:endParaRPr lang="en-GB" dirty="0"/>
          </a:p>
          <a:p>
            <a:pPr marL="457200" lvl="1" indent="0">
              <a:buNone/>
            </a:pPr>
            <a:r>
              <a:rPr lang="en-GB" dirty="0"/>
              <a:t>Markets include, consumer markets for credit, services and products.</a:t>
            </a:r>
          </a:p>
        </p:txBody>
      </p:sp>
    </p:spTree>
    <p:extLst>
      <p:ext uri="{BB962C8B-B14F-4D97-AF65-F5344CB8AC3E}">
        <p14:creationId xmlns:p14="http://schemas.microsoft.com/office/powerpoint/2010/main" val="10476612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Senior Managers Conduct Rules 	</a:t>
            </a:r>
          </a:p>
        </p:txBody>
      </p:sp>
      <p:sp>
        <p:nvSpPr>
          <p:cNvPr id="3" name="Content Placeholder 2"/>
          <p:cNvSpPr>
            <a:spLocks noGrp="1"/>
          </p:cNvSpPr>
          <p:nvPr>
            <p:ph idx="1"/>
          </p:nvPr>
        </p:nvSpPr>
        <p:spPr>
          <a:xfrm>
            <a:off x="611560" y="1556792"/>
            <a:ext cx="8229600" cy="4114800"/>
          </a:xfrm>
        </p:spPr>
        <p:txBody>
          <a:bodyPr/>
          <a:lstStyle/>
          <a:p>
            <a:pPr marL="0" indent="0" algn="ctr">
              <a:buNone/>
            </a:pPr>
            <a:endParaRPr lang="en-GB" dirty="0">
              <a:solidFill>
                <a:srgbClr val="FFFF00"/>
              </a:solidFill>
            </a:endParaRPr>
          </a:p>
          <a:p>
            <a:pPr marL="0" indent="0" algn="ctr">
              <a:buNone/>
            </a:pPr>
            <a:endParaRPr lang="en-GB" dirty="0">
              <a:solidFill>
                <a:srgbClr val="FFFF00"/>
              </a:solidFill>
            </a:endParaRPr>
          </a:p>
          <a:p>
            <a:pPr marL="0" indent="0" algn="ctr">
              <a:buNone/>
            </a:pPr>
            <a:r>
              <a:rPr lang="en-GB" dirty="0">
                <a:solidFill>
                  <a:srgbClr val="FFFF00"/>
                </a:solidFill>
              </a:rPr>
              <a:t>Senior Managers must comply with the individual conduct rules and the Senior Managers Conduct rules.</a:t>
            </a:r>
          </a:p>
          <a:p>
            <a:pPr marL="0" indent="0">
              <a:buNone/>
            </a:pPr>
            <a:r>
              <a:rPr lang="en-GB" dirty="0"/>
              <a:t> </a:t>
            </a:r>
          </a:p>
        </p:txBody>
      </p:sp>
    </p:spTree>
    <p:extLst>
      <p:ext uri="{BB962C8B-B14F-4D97-AF65-F5344CB8AC3E}">
        <p14:creationId xmlns:p14="http://schemas.microsoft.com/office/powerpoint/2010/main" val="10056753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solidFill>
                  <a:srgbClr val="FFFF00"/>
                </a:solidFill>
              </a:rPr>
              <a:t>Senior Managers are expected to take reasonable steps to ensure that:</a:t>
            </a:r>
          </a:p>
          <a:p>
            <a:pPr marL="0" indent="0">
              <a:buNone/>
            </a:pPr>
            <a:endParaRPr lang="en-GB" dirty="0">
              <a:solidFill>
                <a:schemeClr val="accent1">
                  <a:lumMod val="60000"/>
                  <a:lumOff val="40000"/>
                </a:schemeClr>
              </a:solidFill>
            </a:endParaRPr>
          </a:p>
          <a:p>
            <a:pPr marL="0" indent="0">
              <a:buNone/>
            </a:pPr>
            <a:r>
              <a:rPr lang="en-GB" dirty="0">
                <a:solidFill>
                  <a:schemeClr val="accent1">
                    <a:lumMod val="60000"/>
                    <a:lumOff val="40000"/>
                  </a:schemeClr>
                </a:solidFill>
              </a:rPr>
              <a:t>SC1</a:t>
            </a:r>
            <a:r>
              <a:rPr lang="en-GB" dirty="0"/>
              <a:t>- The business of the firm for which they are responsible is controlled effectively.</a:t>
            </a:r>
          </a:p>
        </p:txBody>
      </p:sp>
    </p:spTree>
    <p:extLst>
      <p:ext uri="{BB962C8B-B14F-4D97-AF65-F5344CB8AC3E}">
        <p14:creationId xmlns:p14="http://schemas.microsoft.com/office/powerpoint/2010/main" val="160849211"/>
      </p:ext>
    </p:extLst>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1026"/>
          <p:cNvSpPr>
            <a:spLocks noGrp="1" noChangeArrowheads="1"/>
          </p:cNvSpPr>
          <p:nvPr>
            <p:ph type="title"/>
          </p:nvPr>
        </p:nvSpPr>
        <p:spPr>
          <a:xfrm>
            <a:off x="457200" y="381000"/>
            <a:ext cx="8229600" cy="815975"/>
          </a:xfrm>
        </p:spPr>
        <p:txBody>
          <a:bodyPr/>
          <a:lstStyle/>
          <a:p>
            <a:pPr eaLnBrk="1" hangingPunct="1">
              <a:defRPr/>
            </a:pPr>
            <a:r>
              <a:rPr lang="en-GB" sz="3600" dirty="0">
                <a:latin typeface="Arial" charset="0"/>
              </a:rPr>
              <a:t>Areas to be covered</a:t>
            </a:r>
          </a:p>
        </p:txBody>
      </p:sp>
      <p:sp>
        <p:nvSpPr>
          <p:cNvPr id="45059" name="Rectangle 1027"/>
          <p:cNvSpPr>
            <a:spLocks noGrp="1" noChangeArrowheads="1"/>
          </p:cNvSpPr>
          <p:nvPr>
            <p:ph type="body" idx="1"/>
          </p:nvPr>
        </p:nvSpPr>
        <p:spPr>
          <a:xfrm>
            <a:off x="467544" y="1052736"/>
            <a:ext cx="8229600" cy="4754562"/>
          </a:xfrm>
        </p:spPr>
        <p:txBody>
          <a:bodyPr/>
          <a:lstStyle/>
          <a:p>
            <a:pPr marL="0" indent="0" eaLnBrk="1" hangingPunct="1">
              <a:lnSpc>
                <a:spcPct val="90000"/>
              </a:lnSpc>
              <a:buNone/>
              <a:defRPr/>
            </a:pPr>
            <a:endParaRPr lang="en-GB" sz="2400" dirty="0">
              <a:latin typeface="Arial" charset="0"/>
            </a:endParaRPr>
          </a:p>
          <a:p>
            <a:pPr eaLnBrk="1" hangingPunct="1">
              <a:lnSpc>
                <a:spcPct val="90000"/>
              </a:lnSpc>
              <a:defRPr/>
            </a:pPr>
            <a:endParaRPr lang="en-US" dirty="0">
              <a:latin typeface="Arial" charset="0"/>
            </a:endParaRPr>
          </a:p>
          <a:p>
            <a:pPr eaLnBrk="1" hangingPunct="1">
              <a:lnSpc>
                <a:spcPct val="90000"/>
              </a:lnSpc>
              <a:defRPr/>
            </a:pPr>
            <a:endParaRPr lang="en-US" dirty="0">
              <a:latin typeface="Arial" charset="0"/>
            </a:endParaRPr>
          </a:p>
          <a:p>
            <a:pPr eaLnBrk="1" hangingPunct="1">
              <a:lnSpc>
                <a:spcPct val="90000"/>
              </a:lnSpc>
              <a:defRPr/>
            </a:pPr>
            <a:r>
              <a:rPr lang="en-US" dirty="0">
                <a:latin typeface="Arial" charset="0"/>
              </a:rPr>
              <a:t>Overview of SM&amp;CR</a:t>
            </a:r>
          </a:p>
          <a:p>
            <a:pPr eaLnBrk="1" hangingPunct="1">
              <a:lnSpc>
                <a:spcPct val="90000"/>
              </a:lnSpc>
              <a:defRPr/>
            </a:pPr>
            <a:r>
              <a:rPr lang="en-US" dirty="0">
                <a:latin typeface="Arial" charset="0"/>
              </a:rPr>
              <a:t>Introduction to the Conduct Rules</a:t>
            </a:r>
          </a:p>
          <a:p>
            <a:pPr eaLnBrk="1" hangingPunct="1">
              <a:lnSpc>
                <a:spcPct val="90000"/>
              </a:lnSpc>
              <a:defRPr/>
            </a:pPr>
            <a:r>
              <a:rPr lang="en-US" dirty="0">
                <a:latin typeface="Arial" charset="0"/>
              </a:rPr>
              <a:t>Individual Conduct Rules</a:t>
            </a:r>
          </a:p>
          <a:p>
            <a:pPr eaLnBrk="1" hangingPunct="1">
              <a:lnSpc>
                <a:spcPct val="90000"/>
              </a:lnSpc>
              <a:defRPr/>
            </a:pPr>
            <a:r>
              <a:rPr lang="en-US" dirty="0">
                <a:latin typeface="Arial" charset="0"/>
              </a:rPr>
              <a:t>Senior Managers Conduct Rules</a:t>
            </a:r>
          </a:p>
          <a:p>
            <a:pPr eaLnBrk="1" hangingPunct="1">
              <a:lnSpc>
                <a:spcPct val="90000"/>
              </a:lnSpc>
              <a:defRPr/>
            </a:pPr>
            <a:r>
              <a:rPr lang="en-US" dirty="0">
                <a:latin typeface="Arial" charset="0"/>
              </a:rPr>
              <a:t>Breaches of the Conduct Rules</a:t>
            </a:r>
          </a:p>
          <a:p>
            <a:pPr marL="0" indent="0" eaLnBrk="1" hangingPunct="1">
              <a:lnSpc>
                <a:spcPct val="90000"/>
              </a:lnSpc>
              <a:buNone/>
              <a:defRPr/>
            </a:pPr>
            <a:endParaRPr lang="en-US" dirty="0">
              <a:latin typeface="Arial"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3" end="3"/>
                                            </p:txEl>
                                          </p:spTgt>
                                        </p:tgtEl>
                                        <p:attrNameLst>
                                          <p:attrName>style.visibility</p:attrName>
                                        </p:attrNameLst>
                                      </p:cBhvr>
                                      <p:to>
                                        <p:strVal val="visible"/>
                                      </p:to>
                                    </p:set>
                                    <p:anim calcmode="lin" valueType="num">
                                      <p:cBhvr additive="base">
                                        <p:cTn id="7" dur="5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xEl>
                                              <p:pRg st="4" end="4"/>
                                            </p:txEl>
                                          </p:spTgt>
                                        </p:tgtEl>
                                        <p:attrNameLst>
                                          <p:attrName>style.visibility</p:attrName>
                                        </p:attrNameLst>
                                      </p:cBhvr>
                                      <p:to>
                                        <p:strVal val="visible"/>
                                      </p:to>
                                    </p:set>
                                    <p:anim calcmode="lin" valueType="num">
                                      <p:cBhvr additive="base">
                                        <p:cTn id="13"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059">
                                            <p:txEl>
                                              <p:pRg st="5" end="5"/>
                                            </p:txEl>
                                          </p:spTgt>
                                        </p:tgtEl>
                                        <p:attrNameLst>
                                          <p:attrName>style.visibility</p:attrName>
                                        </p:attrNameLst>
                                      </p:cBhvr>
                                      <p:to>
                                        <p:strVal val="visible"/>
                                      </p:to>
                                    </p:set>
                                    <p:anim calcmode="lin" valueType="num">
                                      <p:cBhvr additive="base">
                                        <p:cTn id="19" dur="500" fill="hold"/>
                                        <p:tgtEl>
                                          <p:spTgt spid="4505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5059">
                                            <p:txEl>
                                              <p:pRg st="6" end="6"/>
                                            </p:txEl>
                                          </p:spTgt>
                                        </p:tgtEl>
                                        <p:attrNameLst>
                                          <p:attrName>style.visibility</p:attrName>
                                        </p:attrNameLst>
                                      </p:cBhvr>
                                      <p:to>
                                        <p:strVal val="visible"/>
                                      </p:to>
                                    </p:set>
                                    <p:anim calcmode="lin" valueType="num">
                                      <p:cBhvr additive="base">
                                        <p:cTn id="25" dur="500" fill="hold"/>
                                        <p:tgtEl>
                                          <p:spTgt spid="4505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5059">
                                            <p:txEl>
                                              <p:pRg st="7" end="7"/>
                                            </p:txEl>
                                          </p:spTgt>
                                        </p:tgtEl>
                                        <p:attrNameLst>
                                          <p:attrName>style.visibility</p:attrName>
                                        </p:attrNameLst>
                                      </p:cBhvr>
                                      <p:to>
                                        <p:strVal val="visible"/>
                                      </p:to>
                                    </p:set>
                                    <p:anim calcmode="lin" valueType="num">
                                      <p:cBhvr additive="base">
                                        <p:cTn id="31" dur="500" fill="hold"/>
                                        <p:tgtEl>
                                          <p:spTgt spid="4505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505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Senior Managers Conduct Rules</a:t>
            </a:r>
            <a:br>
              <a:rPr lang="en-GB" dirty="0"/>
            </a:br>
            <a:endParaRPr lang="en-GB" dirty="0"/>
          </a:p>
        </p:txBody>
      </p:sp>
      <p:sp>
        <p:nvSpPr>
          <p:cNvPr id="3" name="Content Placeholder 2"/>
          <p:cNvSpPr>
            <a:spLocks noGrp="1"/>
          </p:cNvSpPr>
          <p:nvPr>
            <p:ph idx="1"/>
          </p:nvPr>
        </p:nvSpPr>
        <p:spPr>
          <a:xfrm>
            <a:off x="395536" y="1412776"/>
            <a:ext cx="8229600" cy="4104456"/>
          </a:xfrm>
        </p:spPr>
        <p:txBody>
          <a:bodyPr/>
          <a:lstStyle/>
          <a:p>
            <a:pPr marL="457200" lvl="1" indent="0">
              <a:buNone/>
            </a:pPr>
            <a:endParaRPr lang="en-GB" dirty="0">
              <a:solidFill>
                <a:schemeClr val="accent1">
                  <a:lumMod val="60000"/>
                  <a:lumOff val="40000"/>
                </a:schemeClr>
              </a:solidFill>
            </a:endParaRPr>
          </a:p>
          <a:p>
            <a:pPr marL="457200" lvl="1" indent="0">
              <a:buNone/>
            </a:pPr>
            <a:r>
              <a:rPr lang="en-GB" sz="3200" dirty="0">
                <a:solidFill>
                  <a:schemeClr val="accent1">
                    <a:lumMod val="60000"/>
                    <a:lumOff val="40000"/>
                  </a:schemeClr>
                </a:solidFill>
              </a:rPr>
              <a:t>SC2</a:t>
            </a:r>
            <a:r>
              <a:rPr lang="en-GB" sz="3200" dirty="0"/>
              <a:t> – The business of the firm for which they are responsible complies with the relevant requirements and standards of the regulatory system.</a:t>
            </a:r>
          </a:p>
          <a:p>
            <a:pPr marL="457200" lvl="1" indent="0">
              <a:buNone/>
            </a:pPr>
            <a:endParaRPr lang="en-GB" dirty="0"/>
          </a:p>
        </p:txBody>
      </p:sp>
      <p:pic>
        <p:nvPicPr>
          <p:cNvPr id="7170" name="Picture 2" descr="C:\Program Files (x86)\Microsoft Office\MEDIA\CAGCAT10\j030125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5013176"/>
            <a:ext cx="1829714" cy="1565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57458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Senior Managers Conduct Rules</a:t>
            </a:r>
          </a:p>
        </p:txBody>
      </p:sp>
      <p:sp>
        <p:nvSpPr>
          <p:cNvPr id="3" name="Content Placeholder 2"/>
          <p:cNvSpPr>
            <a:spLocks noGrp="1"/>
          </p:cNvSpPr>
          <p:nvPr>
            <p:ph idx="1"/>
          </p:nvPr>
        </p:nvSpPr>
        <p:spPr>
          <a:xfrm>
            <a:off x="457200" y="1412776"/>
            <a:ext cx="8229600" cy="5256584"/>
          </a:xfrm>
        </p:spPr>
        <p:txBody>
          <a:bodyPr/>
          <a:lstStyle/>
          <a:p>
            <a:pPr marL="0" indent="0">
              <a:buNone/>
            </a:pPr>
            <a:endParaRPr lang="en-GB" dirty="0">
              <a:effectLst/>
            </a:endParaRPr>
          </a:p>
          <a:p>
            <a:pPr>
              <a:buFont typeface="Wingdings" panose="05000000000000000000" pitchFamily="2" charset="2"/>
              <a:buChar char="q"/>
            </a:pPr>
            <a:r>
              <a:rPr lang="en-GB" dirty="0">
                <a:solidFill>
                  <a:schemeClr val="accent1">
                    <a:lumMod val="60000"/>
                    <a:lumOff val="40000"/>
                  </a:schemeClr>
                </a:solidFill>
              </a:rPr>
              <a:t>SC3 – </a:t>
            </a:r>
            <a:r>
              <a:rPr lang="en-GB" dirty="0"/>
              <a:t>Any delegation of their responsibilities is to an appropriate person and that they oversee the discharge of the delegated responsibility effectively.</a:t>
            </a:r>
            <a:endParaRPr lang="en-GB" dirty="0">
              <a:solidFill>
                <a:schemeClr val="accent1">
                  <a:lumMod val="60000"/>
                  <a:lumOff val="40000"/>
                </a:schemeClr>
              </a:solidFill>
            </a:endParaRPr>
          </a:p>
        </p:txBody>
      </p:sp>
      <p:pic>
        <p:nvPicPr>
          <p:cNvPr id="1026" name="Picture 2" descr="C:\Program Files (x86)\Microsoft Office\MEDIA\CAGCAT10\j029912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5808" y="3861048"/>
            <a:ext cx="1728192" cy="283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740232"/>
      </p:ext>
    </p:extLst>
  </p:cSld>
  <p:clrMapOvr>
    <a:masterClrMapping/>
  </p:clrMapOvr>
  <p:transition spd="slow">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Senior Managers Conduct Rules</a:t>
            </a:r>
          </a:p>
        </p:txBody>
      </p:sp>
      <p:sp>
        <p:nvSpPr>
          <p:cNvPr id="3" name="Content Placeholder 2"/>
          <p:cNvSpPr>
            <a:spLocks noGrp="1"/>
          </p:cNvSpPr>
          <p:nvPr>
            <p:ph idx="1"/>
          </p:nvPr>
        </p:nvSpPr>
        <p:spPr/>
        <p:txBody>
          <a:bodyPr/>
          <a:lstStyle/>
          <a:p>
            <a:pPr marL="0" indent="0">
              <a:buNone/>
            </a:pPr>
            <a:r>
              <a:rPr lang="en-GB" dirty="0">
                <a:solidFill>
                  <a:schemeClr val="accent1">
                    <a:lumMod val="60000"/>
                    <a:lumOff val="40000"/>
                  </a:schemeClr>
                </a:solidFill>
              </a:rPr>
              <a:t>SC4 – </a:t>
            </a:r>
            <a:r>
              <a:rPr lang="en-GB" dirty="0"/>
              <a:t>they disclose appropriately any information of which the Regulator would reasonably expect notice.</a:t>
            </a:r>
            <a:r>
              <a:rPr lang="en-GB" dirty="0">
                <a:solidFill>
                  <a:schemeClr val="accent1">
                    <a:lumMod val="60000"/>
                    <a:lumOff val="40000"/>
                  </a:schemeClr>
                </a:solidFill>
              </a:rPr>
              <a:t> </a:t>
            </a:r>
          </a:p>
        </p:txBody>
      </p:sp>
    </p:spTree>
    <p:extLst>
      <p:ext uri="{BB962C8B-B14F-4D97-AF65-F5344CB8AC3E}">
        <p14:creationId xmlns:p14="http://schemas.microsoft.com/office/powerpoint/2010/main" val="40990047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92088"/>
          </a:xfrm>
        </p:spPr>
        <p:txBody>
          <a:bodyPr/>
          <a:lstStyle/>
          <a:p>
            <a:r>
              <a:rPr lang="en-GB" dirty="0"/>
              <a:t>Breaches of the Conduct Rules</a:t>
            </a:r>
          </a:p>
        </p:txBody>
      </p:sp>
      <p:sp>
        <p:nvSpPr>
          <p:cNvPr id="3" name="Content Placeholder 2"/>
          <p:cNvSpPr>
            <a:spLocks noGrp="1"/>
          </p:cNvSpPr>
          <p:nvPr>
            <p:ph idx="1"/>
          </p:nvPr>
        </p:nvSpPr>
        <p:spPr>
          <a:xfrm>
            <a:off x="457200" y="764704"/>
            <a:ext cx="8229600" cy="5904656"/>
          </a:xfrm>
        </p:spPr>
        <p:txBody>
          <a:bodyPr/>
          <a:lstStyle/>
          <a:p>
            <a:pPr marL="0" indent="0">
              <a:buNone/>
            </a:pPr>
            <a:endParaRPr lang="en-GB" dirty="0"/>
          </a:p>
          <a:p>
            <a:pPr marL="0" indent="0">
              <a:buNone/>
            </a:pPr>
            <a:endParaRPr lang="en-GB" dirty="0"/>
          </a:p>
          <a:p>
            <a:pPr marL="0" indent="0">
              <a:buNone/>
            </a:pPr>
            <a:r>
              <a:rPr lang="en-GB" dirty="0"/>
              <a:t>You will only be in breach of the conduct rules where you are personally culpable i.e.:-</a:t>
            </a:r>
          </a:p>
          <a:p>
            <a:r>
              <a:rPr lang="en-GB" dirty="0"/>
              <a:t>Your conduct was deliberate</a:t>
            </a:r>
          </a:p>
          <a:p>
            <a:r>
              <a:rPr lang="en-GB" dirty="0"/>
              <a:t>Your standard of conduct was below that which would be reasonable in all the circumstances.</a:t>
            </a:r>
          </a:p>
        </p:txBody>
      </p:sp>
    </p:spTree>
    <p:extLst>
      <p:ext uri="{BB962C8B-B14F-4D97-AF65-F5344CB8AC3E}">
        <p14:creationId xmlns:p14="http://schemas.microsoft.com/office/powerpoint/2010/main" val="3604665566"/>
      </p:ext>
    </p:extLst>
  </p:cSld>
  <p:clrMapOvr>
    <a:masterClrMapping/>
  </p:clrMapOvr>
  <p:transition spd="slow">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sz="3600" dirty="0"/>
              <a:t>Any questions?</a:t>
            </a:r>
            <a:endParaRPr lang="en-US" sz="3600" dirty="0"/>
          </a:p>
        </p:txBody>
      </p:sp>
      <p:sp>
        <p:nvSpPr>
          <p:cNvPr id="3" name="Content Placeholder 2"/>
          <p:cNvSpPr>
            <a:spLocks noGrp="1"/>
          </p:cNvSpPr>
          <p:nvPr>
            <p:ph idx="1"/>
          </p:nvPr>
        </p:nvSpPr>
        <p:spPr>
          <a:xfrm>
            <a:off x="457200" y="1700213"/>
            <a:ext cx="8229600" cy="4395787"/>
          </a:xfrm>
        </p:spPr>
        <p:txBody>
          <a:bodyPr/>
          <a:lstStyle/>
          <a:p>
            <a:pPr algn="ctr" eaLnBrk="1" hangingPunct="1">
              <a:buFont typeface="Wingdings" panose="05000000000000000000" pitchFamily="2" charset="2"/>
              <a:buNone/>
              <a:defRPr/>
            </a:pPr>
            <a:endParaRPr lang="en-GB" sz="3600" dirty="0"/>
          </a:p>
          <a:p>
            <a:pPr algn="ctr" eaLnBrk="1" hangingPunct="1">
              <a:buFont typeface="Wingdings" panose="05000000000000000000" pitchFamily="2" charset="2"/>
              <a:buNone/>
              <a:defRPr/>
            </a:pPr>
            <a:endParaRPr lang="en-GB" sz="48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r>
              <a:rPr lang="en-GB" sz="2000" dirty="0"/>
              <a:t>Remember to update CPD logs</a:t>
            </a:r>
            <a:r>
              <a:rPr lang="en-US" sz="2000" dirty="0"/>
              <a:t> – this was STRUCTURED training</a:t>
            </a:r>
            <a:r>
              <a:rPr lang="en-GB" sz="2000" dirty="0"/>
              <a:t>!</a:t>
            </a:r>
            <a:endParaRPr lang="en-US" sz="2000" dirty="0"/>
          </a:p>
        </p:txBody>
      </p:sp>
      <p:pic>
        <p:nvPicPr>
          <p:cNvPr id="6758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075" y="2205038"/>
            <a:ext cx="4751388" cy="296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3" name="Content Placeholder 2"/>
          <p:cNvSpPr>
            <a:spLocks noGrp="1"/>
          </p:cNvSpPr>
          <p:nvPr>
            <p:ph idx="1"/>
          </p:nvPr>
        </p:nvSpPr>
        <p:spPr/>
        <p:txBody>
          <a:bodyPr/>
          <a:lstStyle/>
          <a:p>
            <a:pPr marL="0" indent="0">
              <a:buNone/>
            </a:pPr>
            <a:endParaRPr lang="en-GB" dirty="0"/>
          </a:p>
          <a:p>
            <a:pPr marL="0" indent="0" algn="ctr">
              <a:buNone/>
            </a:pPr>
            <a:r>
              <a:rPr lang="en-GB" dirty="0"/>
              <a:t>The Senior Managers and Certification Regime comes into force for firms regulated by the FCA on </a:t>
            </a:r>
            <a:r>
              <a:rPr lang="en-GB" dirty="0">
                <a:solidFill>
                  <a:srgbClr val="FFFF00"/>
                </a:solidFill>
              </a:rPr>
              <a:t>9</a:t>
            </a:r>
            <a:r>
              <a:rPr lang="en-GB" baseline="30000" dirty="0">
                <a:solidFill>
                  <a:srgbClr val="FFFF00"/>
                </a:solidFill>
              </a:rPr>
              <a:t>th</a:t>
            </a:r>
            <a:r>
              <a:rPr lang="en-GB" dirty="0">
                <a:solidFill>
                  <a:srgbClr val="FFFF00"/>
                </a:solidFill>
              </a:rPr>
              <a:t> December 2019</a:t>
            </a:r>
          </a:p>
        </p:txBody>
      </p:sp>
    </p:spTree>
    <p:extLst>
      <p:ext uri="{BB962C8B-B14F-4D97-AF65-F5344CB8AC3E}">
        <p14:creationId xmlns:p14="http://schemas.microsoft.com/office/powerpoint/2010/main" val="2769214208"/>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 Continued…/</a:t>
            </a:r>
          </a:p>
        </p:txBody>
      </p:sp>
      <p:sp>
        <p:nvSpPr>
          <p:cNvPr id="3" name="Content Placeholder 2"/>
          <p:cNvSpPr>
            <a:spLocks noGrp="1"/>
          </p:cNvSpPr>
          <p:nvPr>
            <p:ph idx="1"/>
          </p:nvPr>
        </p:nvSpPr>
        <p:spPr/>
        <p:txBody>
          <a:bodyPr/>
          <a:lstStyle/>
          <a:p>
            <a:pPr marL="0" indent="0">
              <a:buNone/>
            </a:pPr>
            <a:r>
              <a:rPr lang="en-GB" dirty="0"/>
              <a:t>The SM&amp;CR aims to:-</a:t>
            </a:r>
          </a:p>
          <a:p>
            <a:pPr>
              <a:spcAft>
                <a:spcPts val="600"/>
              </a:spcAft>
            </a:pPr>
            <a:r>
              <a:rPr lang="en-GB" dirty="0"/>
              <a:t>Encourage staff to take personal responsibility for their actions</a:t>
            </a:r>
          </a:p>
          <a:p>
            <a:pPr>
              <a:spcAft>
                <a:spcPts val="600"/>
              </a:spcAft>
            </a:pPr>
            <a:r>
              <a:rPr lang="en-GB" dirty="0"/>
              <a:t>Improve behaviour at all levels and</a:t>
            </a:r>
          </a:p>
          <a:p>
            <a:pPr>
              <a:spcAft>
                <a:spcPts val="600"/>
              </a:spcAft>
            </a:pPr>
            <a:r>
              <a:rPr lang="en-GB" dirty="0"/>
              <a:t>Make sure firms and staff clearly understand and can show who does what.</a:t>
            </a:r>
          </a:p>
        </p:txBody>
      </p:sp>
    </p:spTree>
    <p:extLst>
      <p:ext uri="{BB962C8B-B14F-4D97-AF65-F5344CB8AC3E}">
        <p14:creationId xmlns:p14="http://schemas.microsoft.com/office/powerpoint/2010/main" val="1187670396"/>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Conduct Rules</a:t>
            </a:r>
          </a:p>
        </p:txBody>
      </p:sp>
      <p:sp>
        <p:nvSpPr>
          <p:cNvPr id="3" name="Content Placeholder 2"/>
          <p:cNvSpPr>
            <a:spLocks noGrp="1"/>
          </p:cNvSpPr>
          <p:nvPr>
            <p:ph idx="1"/>
          </p:nvPr>
        </p:nvSpPr>
        <p:spPr/>
        <p:txBody>
          <a:bodyPr/>
          <a:lstStyle/>
          <a:p>
            <a:pPr marL="0" indent="0">
              <a:buNone/>
            </a:pPr>
            <a:r>
              <a:rPr lang="en-GB" dirty="0">
                <a:effectLst/>
              </a:rPr>
              <a:t>The intention of the Conduct Rules is to shape the behaviour of people working in regulated firms.  </a:t>
            </a:r>
          </a:p>
          <a:p>
            <a:pPr marL="0" indent="0">
              <a:buNone/>
            </a:pPr>
            <a:endParaRPr lang="en-GB" dirty="0">
              <a:effectLst/>
            </a:endParaRPr>
          </a:p>
          <a:p>
            <a:pPr marL="0" indent="0">
              <a:buNone/>
            </a:pPr>
            <a:r>
              <a:rPr lang="en-GB" dirty="0">
                <a:effectLst/>
              </a:rPr>
              <a:t>The Conduct Rules set basic standards against which individuals will be held to account. </a:t>
            </a:r>
          </a:p>
          <a:p>
            <a:endParaRPr lang="en-GB" dirty="0"/>
          </a:p>
        </p:txBody>
      </p:sp>
    </p:spTree>
    <p:extLst>
      <p:ext uri="{BB962C8B-B14F-4D97-AF65-F5344CB8AC3E}">
        <p14:creationId xmlns:p14="http://schemas.microsoft.com/office/powerpoint/2010/main" val="10615613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Whom Do The </a:t>
            </a:r>
            <a:br>
              <a:rPr lang="en-GB" dirty="0"/>
            </a:br>
            <a:r>
              <a:rPr lang="en-GB" dirty="0"/>
              <a:t>Conduct Rules Apply?</a:t>
            </a:r>
          </a:p>
        </p:txBody>
      </p:sp>
      <p:sp>
        <p:nvSpPr>
          <p:cNvPr id="3" name="Content Placeholder 2"/>
          <p:cNvSpPr>
            <a:spLocks noGrp="1"/>
          </p:cNvSpPr>
          <p:nvPr>
            <p:ph idx="1"/>
          </p:nvPr>
        </p:nvSpPr>
        <p:spPr>
          <a:xfrm>
            <a:off x="539552" y="1700808"/>
            <a:ext cx="8229600" cy="4683224"/>
          </a:xfrm>
        </p:spPr>
        <p:txBody>
          <a:bodyPr/>
          <a:lstStyle/>
          <a:p>
            <a:pPr marL="0" indent="0">
              <a:buNone/>
            </a:pPr>
            <a:endParaRPr lang="en-GB" dirty="0">
              <a:effectLst/>
            </a:endParaRPr>
          </a:p>
          <a:p>
            <a:r>
              <a:rPr lang="en-GB" dirty="0">
                <a:effectLst/>
              </a:rPr>
              <a:t>Senior Management Functions including Non Executive Directors</a:t>
            </a:r>
          </a:p>
          <a:p>
            <a:r>
              <a:rPr lang="en-GB" dirty="0">
                <a:effectLst/>
              </a:rPr>
              <a:t>Someone performing a SMF role on a temporary basis (less than 12 weeks)</a:t>
            </a:r>
          </a:p>
          <a:p>
            <a:r>
              <a:rPr lang="en-GB" dirty="0">
                <a:effectLst/>
              </a:rPr>
              <a:t>A Certification Employee</a:t>
            </a:r>
          </a:p>
          <a:p>
            <a:r>
              <a:rPr lang="en-GB" dirty="0">
                <a:effectLst/>
              </a:rPr>
              <a:t>All other employees except ancillary employees.</a:t>
            </a:r>
          </a:p>
        </p:txBody>
      </p:sp>
    </p:spTree>
    <p:extLst>
      <p:ext uri="{BB962C8B-B14F-4D97-AF65-F5344CB8AC3E}">
        <p14:creationId xmlns:p14="http://schemas.microsoft.com/office/powerpoint/2010/main" val="972332265"/>
      </p:ext>
    </p:extLst>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When do the Conduct Rules Apply?</a:t>
            </a:r>
          </a:p>
        </p:txBody>
      </p:sp>
      <p:sp>
        <p:nvSpPr>
          <p:cNvPr id="3" name="Content Placeholder 2"/>
          <p:cNvSpPr>
            <a:spLocks noGrp="1"/>
          </p:cNvSpPr>
          <p:nvPr>
            <p:ph idx="1"/>
          </p:nvPr>
        </p:nvSpPr>
        <p:spPr>
          <a:xfrm>
            <a:off x="474948" y="1700808"/>
            <a:ext cx="8229600" cy="4114800"/>
          </a:xfrm>
        </p:spPr>
        <p:txBody>
          <a:bodyPr/>
          <a:lstStyle/>
          <a:p>
            <a:pPr marL="0" indent="0">
              <a:buNone/>
            </a:pPr>
            <a:endParaRPr lang="en-GB" dirty="0"/>
          </a:p>
          <a:p>
            <a:pPr marL="0" indent="0">
              <a:buNone/>
            </a:pPr>
            <a:r>
              <a:rPr lang="en-GB" dirty="0"/>
              <a:t>The Conduct Rules apply to the activities the person is performing on behalf of the firm that appointed them to the role.</a:t>
            </a:r>
          </a:p>
          <a:p>
            <a:pPr marL="0" indent="0">
              <a:buNone/>
            </a:pPr>
            <a:endParaRPr lang="en-GB" dirty="0"/>
          </a:p>
          <a:p>
            <a:pPr marL="0" indent="0">
              <a:buNone/>
            </a:pPr>
            <a:r>
              <a:rPr lang="en-GB" dirty="0"/>
              <a:t>The activities can be Regulated or Non Regulated.</a:t>
            </a:r>
          </a:p>
        </p:txBody>
      </p:sp>
    </p:spTree>
    <p:extLst>
      <p:ext uri="{BB962C8B-B14F-4D97-AF65-F5344CB8AC3E}">
        <p14:creationId xmlns:p14="http://schemas.microsoft.com/office/powerpoint/2010/main" val="225995182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03784"/>
          </a:xfrm>
        </p:spPr>
        <p:txBody>
          <a:bodyPr/>
          <a:lstStyle/>
          <a:p>
            <a:br>
              <a:rPr lang="en-GB" dirty="0"/>
            </a:br>
            <a:r>
              <a:rPr lang="en-GB" dirty="0"/>
              <a:t>Two Tiers</a:t>
            </a:r>
            <a:br>
              <a:rPr lang="en-GB" dirty="0"/>
            </a:br>
            <a:endParaRPr lang="en-GB" dirty="0"/>
          </a:p>
        </p:txBody>
      </p:sp>
      <p:sp>
        <p:nvSpPr>
          <p:cNvPr id="3" name="Content Placeholder 2"/>
          <p:cNvSpPr>
            <a:spLocks noGrp="1"/>
          </p:cNvSpPr>
          <p:nvPr>
            <p:ph idx="1"/>
          </p:nvPr>
        </p:nvSpPr>
        <p:spPr>
          <a:xfrm>
            <a:off x="457200" y="1412776"/>
            <a:ext cx="8229600" cy="4683224"/>
          </a:xfrm>
        </p:spPr>
        <p:txBody>
          <a:bodyPr/>
          <a:lstStyle/>
          <a:p>
            <a:pPr marL="457200" lvl="1" indent="0">
              <a:buNone/>
            </a:pPr>
            <a:endParaRPr lang="en-GB" dirty="0"/>
          </a:p>
          <a:p>
            <a:pPr marL="457200" lvl="1" indent="0">
              <a:buNone/>
            </a:pPr>
            <a:r>
              <a:rPr lang="en-GB" dirty="0"/>
              <a:t>There are 5 Individual Conduct Rules which  apply to everyone</a:t>
            </a:r>
          </a:p>
          <a:p>
            <a:pPr marL="457200" lvl="1" indent="0">
              <a:buNone/>
            </a:pPr>
            <a:endParaRPr lang="en-GB" dirty="0"/>
          </a:p>
          <a:p>
            <a:pPr marL="457200" lvl="1" indent="0">
              <a:buNone/>
            </a:pPr>
            <a:r>
              <a:rPr lang="en-GB" dirty="0"/>
              <a:t>There are an additional 4 Conduct Rules that only apply to Senior Management Functions (SC1-SC4)</a:t>
            </a:r>
          </a:p>
          <a:p>
            <a:pPr marL="457200" lvl="1" indent="0">
              <a:buNone/>
            </a:pPr>
            <a:endParaRPr lang="en-GB" dirty="0"/>
          </a:p>
          <a:p>
            <a:pPr marL="457200" lvl="1" indent="0">
              <a:buNone/>
            </a:pPr>
            <a:r>
              <a:rPr lang="en-GB" dirty="0"/>
              <a:t>SC4 also applies to Non Executive Directors.</a:t>
            </a:r>
          </a:p>
        </p:txBody>
      </p:sp>
    </p:spTree>
    <p:extLst>
      <p:ext uri="{BB962C8B-B14F-4D97-AF65-F5344CB8AC3E}">
        <p14:creationId xmlns:p14="http://schemas.microsoft.com/office/powerpoint/2010/main" val="119454878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03784"/>
          </a:xfrm>
        </p:spPr>
        <p:txBody>
          <a:bodyPr/>
          <a:lstStyle/>
          <a:p>
            <a:br>
              <a:rPr lang="en-GB" dirty="0"/>
            </a:br>
            <a:r>
              <a:rPr lang="en-GB" dirty="0"/>
              <a:t>Individual Conduct Rules</a:t>
            </a:r>
          </a:p>
        </p:txBody>
      </p:sp>
      <p:sp>
        <p:nvSpPr>
          <p:cNvPr id="3" name="Content Placeholder 2"/>
          <p:cNvSpPr>
            <a:spLocks noGrp="1"/>
          </p:cNvSpPr>
          <p:nvPr>
            <p:ph idx="1"/>
          </p:nvPr>
        </p:nvSpPr>
        <p:spPr>
          <a:xfrm>
            <a:off x="457200" y="1052736"/>
            <a:ext cx="8229600" cy="5043264"/>
          </a:xfrm>
        </p:spPr>
        <p:txBody>
          <a:bodyPr/>
          <a:lstStyle/>
          <a:p>
            <a:pPr marL="457200" lvl="1" indent="0">
              <a:buNone/>
            </a:pPr>
            <a:endParaRPr lang="en-GB" dirty="0">
              <a:solidFill>
                <a:srgbClr val="FFFF00"/>
              </a:solidFill>
            </a:endParaRPr>
          </a:p>
          <a:p>
            <a:pPr marL="971550" lvl="1" indent="-514350">
              <a:buAutoNum type="arabicPeriod"/>
            </a:pPr>
            <a:r>
              <a:rPr lang="en-GB" dirty="0"/>
              <a:t>You must act with integrity</a:t>
            </a:r>
          </a:p>
          <a:p>
            <a:pPr marL="971550" lvl="1" indent="-514350">
              <a:buAutoNum type="arabicPeriod"/>
            </a:pPr>
            <a:r>
              <a:rPr lang="en-GB" dirty="0"/>
              <a:t>You must act with due skill care and diligence.</a:t>
            </a:r>
          </a:p>
          <a:p>
            <a:pPr marL="971550" lvl="1" indent="-514350">
              <a:buAutoNum type="arabicPeriod"/>
            </a:pPr>
            <a:r>
              <a:rPr lang="en-GB" dirty="0"/>
              <a:t>You must be open and cooperative with regulators</a:t>
            </a:r>
          </a:p>
          <a:p>
            <a:pPr marL="971550" lvl="1" indent="-514350">
              <a:buAutoNum type="arabicPeriod"/>
            </a:pPr>
            <a:r>
              <a:rPr lang="en-GB" dirty="0"/>
              <a:t>You must pay due regard to the interests of customers and treat them fairly</a:t>
            </a:r>
          </a:p>
          <a:p>
            <a:pPr marL="971550" lvl="1" indent="-514350">
              <a:buAutoNum type="arabicPeriod"/>
            </a:pPr>
            <a:r>
              <a:rPr lang="en-GB" dirty="0"/>
              <a:t>You must observe proper standards of market conduct</a:t>
            </a:r>
          </a:p>
        </p:txBody>
      </p:sp>
    </p:spTree>
    <p:extLst>
      <p:ext uri="{BB962C8B-B14F-4D97-AF65-F5344CB8AC3E}">
        <p14:creationId xmlns:p14="http://schemas.microsoft.com/office/powerpoint/2010/main" val="173031489"/>
      </p:ext>
    </p:extLst>
  </p:cSld>
  <p:clrMapOvr>
    <a:masterClrMapping/>
  </p:clrMapOvr>
  <p:transition spd="slow">
    <p:pull/>
  </p:transition>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13579</TotalTime>
  <Words>1607</Words>
  <Application>Microsoft Office PowerPoint</Application>
  <PresentationFormat>On-screen Show (4:3)</PresentationFormat>
  <Paragraphs>140</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Tahoma</vt:lpstr>
      <vt:lpstr>Times New Roman</vt:lpstr>
      <vt:lpstr>Wingdings</vt:lpstr>
      <vt:lpstr>Textured</vt:lpstr>
      <vt:lpstr> Conduct Rules       COBRA Network Ltd</vt:lpstr>
      <vt:lpstr>Areas to be covered</vt:lpstr>
      <vt:lpstr>Overview</vt:lpstr>
      <vt:lpstr>Overview Continued…/</vt:lpstr>
      <vt:lpstr>Conduct Rules</vt:lpstr>
      <vt:lpstr>To Whom Do The  Conduct Rules Apply?</vt:lpstr>
      <vt:lpstr>When do the Conduct Rules Apply?</vt:lpstr>
      <vt:lpstr> Two Tiers </vt:lpstr>
      <vt:lpstr> Individual Conduct Rules</vt:lpstr>
      <vt:lpstr>1. Integrity</vt:lpstr>
      <vt:lpstr>2. Due Skill Care &amp; Diligence </vt:lpstr>
      <vt:lpstr>  Due Skill Care &amp; Diligence  (all conduct rule staff)</vt:lpstr>
      <vt:lpstr>Due Skill Care &amp; Diligence (managers)</vt:lpstr>
      <vt:lpstr>Due Skill Care &amp; Diligence (board) </vt:lpstr>
      <vt:lpstr>3. You must be open and co-operative with the Regulators </vt:lpstr>
      <vt:lpstr>4. You must pay due regard to the interests of you customers and treat them fairly</vt:lpstr>
      <vt:lpstr>5. You must observe proper standards of market conduct </vt:lpstr>
      <vt:lpstr>Senior Managers Conduct Rules  </vt:lpstr>
      <vt:lpstr>PowerPoint Presentation</vt:lpstr>
      <vt:lpstr>Senior Managers Conduct Rules </vt:lpstr>
      <vt:lpstr>Senior Managers Conduct Rules</vt:lpstr>
      <vt:lpstr>Senior Managers Conduct Rules</vt:lpstr>
      <vt:lpstr>Breaches of the Conduct Rules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BMR Consulting</dc:title>
  <dc:creator>Ian Robertson</dc:creator>
  <cp:lastModifiedBy>Jennifer Soper</cp:lastModifiedBy>
  <cp:revision>431</cp:revision>
  <cp:lastPrinted>2019-09-27T11:37:06Z</cp:lastPrinted>
  <dcterms:created xsi:type="dcterms:W3CDTF">2003-03-19T17:39:26Z</dcterms:created>
  <dcterms:modified xsi:type="dcterms:W3CDTF">2021-02-22T16:02:03Z</dcterms:modified>
</cp:coreProperties>
</file>